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4" r:id="rId3"/>
  </p:sldMasterIdLst>
  <p:notesMasterIdLst>
    <p:notesMasterId r:id="rId34"/>
  </p:notesMasterIdLst>
  <p:sldIdLst>
    <p:sldId id="329" r:id="rId4"/>
    <p:sldId id="354" r:id="rId5"/>
    <p:sldId id="330" r:id="rId6"/>
    <p:sldId id="331" r:id="rId7"/>
    <p:sldId id="332" r:id="rId8"/>
    <p:sldId id="334" r:id="rId9"/>
    <p:sldId id="333" r:id="rId10"/>
    <p:sldId id="319" r:id="rId11"/>
    <p:sldId id="320" r:id="rId12"/>
    <p:sldId id="350" r:id="rId13"/>
    <p:sldId id="335" r:id="rId14"/>
    <p:sldId id="336" r:id="rId15"/>
    <p:sldId id="355" r:id="rId16"/>
    <p:sldId id="351" r:id="rId17"/>
    <p:sldId id="343" r:id="rId18"/>
    <p:sldId id="344" r:id="rId19"/>
    <p:sldId id="356" r:id="rId20"/>
    <p:sldId id="324" r:id="rId21"/>
    <p:sldId id="323" r:id="rId22"/>
    <p:sldId id="345" r:id="rId23"/>
    <p:sldId id="353" r:id="rId24"/>
    <p:sldId id="352" r:id="rId25"/>
    <p:sldId id="321" r:id="rId26"/>
    <p:sldId id="347" r:id="rId27"/>
    <p:sldId id="348" r:id="rId28"/>
    <p:sldId id="357" r:id="rId29"/>
    <p:sldId id="346" r:id="rId30"/>
    <p:sldId id="359" r:id="rId31"/>
    <p:sldId id="358" r:id="rId32"/>
    <p:sldId id="300"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49A3F1-325F-15F7-5756-B5FB93DA25D9}" name="Tamara Tschanhenz - Bergrettung Tirol" initials="TT" userId="S::t.tschanhenz@bergrettung.tirol::ca31fbb7-4123-4cb9-8b27-abf894b489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SCHANHENZ Tamara" initials="TT" lastIdx="5" clrIdx="0">
    <p:extLst>
      <p:ext uri="{19B8F6BF-5375-455C-9EA6-DF929625EA0E}">
        <p15:presenceInfo xmlns:p15="http://schemas.microsoft.com/office/powerpoint/2012/main" userId="TSCHANHENZ Tam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173252"/>
    <a:srgbClr val="7834FF"/>
    <a:srgbClr val="E1FF01"/>
    <a:srgbClr val="8FF5DF"/>
    <a:srgbClr val="E0DBC7"/>
    <a:srgbClr val="EFE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83400" autoAdjust="0"/>
  </p:normalViewPr>
  <p:slideViewPr>
    <p:cSldViewPr snapToGrid="0">
      <p:cViewPr varScale="1">
        <p:scale>
          <a:sx n="76" d="100"/>
          <a:sy n="76" d="100"/>
        </p:scale>
        <p:origin x="715"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3D862-AA5F-9B40-9BF8-C708ECC764C1}" type="datetimeFigureOut">
              <a:rPr lang="de-DE" smtClean="0"/>
              <a:t>27.10.2025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9B27-CE18-F644-A923-B9DC80339850}" type="slidenum">
              <a:rPr lang="de-DE" smtClean="0"/>
              <a:t>‹Nr.›</a:t>
            </a:fld>
            <a:endParaRPr lang="de-DE"/>
          </a:p>
        </p:txBody>
      </p:sp>
    </p:spTree>
    <p:extLst>
      <p:ext uri="{BB962C8B-B14F-4D97-AF65-F5344CB8AC3E}">
        <p14:creationId xmlns:p14="http://schemas.microsoft.com/office/powerpoint/2010/main" val="196748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scale"/><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awinen.report/bulletin/lates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Auch im alpinen Wintersport wird die „Gefahr“ oft und regelmäßig mit dem „Risiko“ verwechselt und diese beiden Begriffe werden häufig unscharf verwendet. Das betrifft auch die „Lawinengefahr“ und damit das „Lawinenrisiko“, das Freerider*innen eingehen. Klarheit bei diesen Begriffen ist jedoch nicht nur für die jugendlichen Skifahrer*innen selbst wichtig, um die Lawinenprognose und die möglichen Konsequenzen ihres Handelns zu verstehen, sondern ebenso für die Kommunikation nach außen. Denn eine hohe Gefahr bedeutet nicht zwangsläufig ein hohes Risiko.</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a:t>
            </a:fld>
            <a:endParaRPr lang="de-DE"/>
          </a:p>
        </p:txBody>
      </p:sp>
    </p:spTree>
    <p:extLst>
      <p:ext uri="{BB962C8B-B14F-4D97-AF65-F5344CB8AC3E}">
        <p14:creationId xmlns:p14="http://schemas.microsoft.com/office/powerpoint/2010/main" val="317482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16</a:t>
            </a:fld>
            <a:endParaRPr lang="de-DE"/>
          </a:p>
        </p:txBody>
      </p:sp>
    </p:spTree>
    <p:extLst>
      <p:ext uri="{BB962C8B-B14F-4D97-AF65-F5344CB8AC3E}">
        <p14:creationId xmlns:p14="http://schemas.microsoft.com/office/powerpoint/2010/main" val="184250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18</a:t>
            </a:fld>
            <a:endParaRPr lang="de-DE"/>
          </a:p>
        </p:txBody>
      </p:sp>
    </p:spTree>
    <p:extLst>
      <p:ext uri="{BB962C8B-B14F-4D97-AF65-F5344CB8AC3E}">
        <p14:creationId xmlns:p14="http://schemas.microsoft.com/office/powerpoint/2010/main" val="398202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Eine Risikoreduktion ist somit auch bei großer Lawinengefahr möglich, sofern ich mich strikt um eine Reduktion von Eintrittswahrscheinlichkeit und Schadensausmaß bemühe. Erst mit dem Gelände bzw. dem Aufenthalt im potenziellen Lawinengelände – das bekanntlich steiler als 30 Grad sein bzw. im Auslauf- und Ablagerungsbereich von Lawinen liegen muss – kommt auch das Risiko mit ins Spiel. </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6E09B27-CE18-F644-A923-B9DC80339850}" type="slidenum">
              <a:rPr lang="de-DE" smtClean="0"/>
              <a:t>19</a:t>
            </a:fld>
            <a:endParaRPr lang="de-DE"/>
          </a:p>
        </p:txBody>
      </p:sp>
    </p:spTree>
    <p:extLst>
      <p:ext uri="{BB962C8B-B14F-4D97-AF65-F5344CB8AC3E}">
        <p14:creationId xmlns:p14="http://schemas.microsoft.com/office/powerpoint/2010/main" val="351075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Eine Risikoreduktion ist somit auch bei großer Lawinengefahr möglich, sofern ich mich strikt um eine Reduktion von Eintrittswahrscheinlichkeit und Schadensausmaß bemühe. Erst mit dem Gelände bzw. dem Aufenthalt im potenziellen Lawinengelände – das bekanntlich steiler als 30 Grad sein bzw. im Auslauf- und Ablagerungsbereich von Lawinen liegen muss – kommt auch das Risiko mit ins Spiel.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20</a:t>
            </a:fld>
            <a:endParaRPr lang="de-DE"/>
          </a:p>
        </p:txBody>
      </p:sp>
    </p:spTree>
    <p:extLst>
      <p:ext uri="{BB962C8B-B14F-4D97-AF65-F5344CB8AC3E}">
        <p14:creationId xmlns:p14="http://schemas.microsoft.com/office/powerpoint/2010/main" val="223470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Die </a:t>
            </a:r>
            <a:r>
              <a:rPr lang="de-AT" sz="1200" u="sng" kern="1200" dirty="0">
                <a:solidFill>
                  <a:schemeClr val="tx1"/>
                </a:solidFill>
                <a:effectLst/>
                <a:latin typeface="+mn-lt"/>
                <a:ea typeface="+mn-ea"/>
                <a:cs typeface="+mn-cs"/>
                <a:hlinkClick r:id="rId3" action="ppaction://hlinkfile"/>
              </a:rPr>
              <a:t>Avalanche Terrain </a:t>
            </a:r>
            <a:r>
              <a:rPr lang="de-AT" sz="1200" u="sng" kern="1200" dirty="0" err="1">
                <a:solidFill>
                  <a:schemeClr val="tx1"/>
                </a:solidFill>
                <a:effectLst/>
                <a:latin typeface="+mn-lt"/>
                <a:ea typeface="+mn-ea"/>
                <a:cs typeface="+mn-cs"/>
                <a:hlinkClick r:id="rId3" action="ppaction://hlinkfile"/>
              </a:rPr>
              <a:t>Exposure</a:t>
            </a:r>
            <a:r>
              <a:rPr lang="de-AT" sz="1200" u="sng" kern="1200" dirty="0">
                <a:solidFill>
                  <a:schemeClr val="tx1"/>
                </a:solidFill>
                <a:effectLst/>
                <a:latin typeface="+mn-lt"/>
                <a:ea typeface="+mn-ea"/>
                <a:cs typeface="+mn-cs"/>
                <a:hlinkClick r:id="rId3" action="ppaction://hlinkfile"/>
              </a:rPr>
              <a:t> </a:t>
            </a:r>
            <a:r>
              <a:rPr lang="de-AT" sz="1200" u="sng" kern="1200" dirty="0" err="1">
                <a:solidFill>
                  <a:schemeClr val="tx1"/>
                </a:solidFill>
                <a:effectLst/>
                <a:latin typeface="+mn-lt"/>
                <a:ea typeface="+mn-ea"/>
                <a:cs typeface="+mn-cs"/>
                <a:hlinkClick r:id="rId3" action="ppaction://hlinkfile"/>
              </a:rPr>
              <a:t>Scale</a:t>
            </a:r>
            <a:r>
              <a:rPr lang="de-AT" sz="1200" u="sng" kern="1200" dirty="0">
                <a:solidFill>
                  <a:schemeClr val="tx1"/>
                </a:solidFill>
                <a:effectLst/>
                <a:latin typeface="+mn-lt"/>
                <a:ea typeface="+mn-ea"/>
                <a:cs typeface="+mn-cs"/>
                <a:hlinkClick r:id="rId3" action="ppaction://hlinkfile"/>
              </a:rPr>
              <a:t> (ATES)</a:t>
            </a:r>
            <a:r>
              <a:rPr lang="de-AT" sz="1200" u="sng" kern="1200" dirty="0">
                <a:solidFill>
                  <a:schemeClr val="tx1"/>
                </a:solidFill>
                <a:effectLst/>
                <a:latin typeface="+mn-lt"/>
                <a:ea typeface="+mn-ea"/>
                <a:cs typeface="+mn-cs"/>
              </a:rPr>
              <a:t> </a:t>
            </a:r>
            <a:r>
              <a:rPr lang="de-AT" sz="1200" u="none" kern="1200" dirty="0">
                <a:solidFill>
                  <a:schemeClr val="tx1"/>
                </a:solidFill>
                <a:effectLst/>
                <a:latin typeface="+mn-lt"/>
                <a:ea typeface="+mn-ea"/>
                <a:cs typeface="+mn-cs"/>
              </a:rPr>
              <a:t>k</a:t>
            </a:r>
            <a:r>
              <a:rPr lang="de-AT" sz="1200" kern="1200" dirty="0">
                <a:solidFill>
                  <a:schemeClr val="tx1"/>
                </a:solidFill>
                <a:effectLst/>
                <a:latin typeface="+mn-lt"/>
                <a:ea typeface="+mn-ea"/>
                <a:cs typeface="+mn-cs"/>
              </a:rPr>
              <a:t>lassifiziert das Gelände – und nicht den Schneedeckenaufbau – bezüglich einer potenziellen Lawinengefahr. Selbst ohne ATES-Karte (gibt es in Österreich noch nicht) kann dir dieses Schema helfen, das Gelände für dich selbst besser einzuschätzen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21</a:t>
            </a:fld>
            <a:endParaRPr lang="de-DE"/>
          </a:p>
        </p:txBody>
      </p:sp>
    </p:spTree>
    <p:extLst>
      <p:ext uri="{BB962C8B-B14F-4D97-AF65-F5344CB8AC3E}">
        <p14:creationId xmlns:p14="http://schemas.microsoft.com/office/powerpoint/2010/main" val="101900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Entsprechende Geländekarten sind in Nordamerika üblich und finden auch im Alpenraum langsam Verbreitung. Sie eignen sich hervorragend, um das Lawinenrisiko im freien Gelände mit einem Blick in die drei folgenden Kategorien einzuordnen und helfen dir damit dabei, die Konsequenzen zu erfassen. </a:t>
            </a:r>
            <a:endParaRPr lang="de-DE"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 Einfach: Flach, keine Geländefallen, keine Einzugsgebiete</a:t>
            </a:r>
          </a:p>
          <a:p>
            <a:r>
              <a:rPr lang="de-AT" sz="1200" kern="1200" dirty="0">
                <a:solidFill>
                  <a:schemeClr val="tx1"/>
                </a:solidFill>
                <a:effectLst/>
                <a:latin typeface="+mn-lt"/>
                <a:ea typeface="+mn-ea"/>
                <a:cs typeface="+mn-cs"/>
              </a:rPr>
              <a:t>🟡 Anspruchsvoll: Steile Geländepassagen, felsige Abschnitte, Einzugsgebiete zu berücksichtigen, </a:t>
            </a:r>
          </a:p>
          <a:p>
            <a:r>
              <a:rPr lang="de-AT" sz="1200" kern="1200" dirty="0">
                <a:solidFill>
                  <a:schemeClr val="tx1"/>
                </a:solidFill>
                <a:effectLst/>
                <a:latin typeface="+mn-lt"/>
                <a:ea typeface="+mn-ea"/>
                <a:cs typeface="+mn-cs"/>
              </a:rPr>
              <a:t>🔴 Schwierig: Steile, große Hänge, komplexe Einzugsgebiete, Geländefallen, Orientierung und Sammelpunkte schwierig</a:t>
            </a:r>
            <a:endParaRPr lang="de-AT" dirty="0"/>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22</a:t>
            </a:fld>
            <a:endParaRPr lang="de-DE"/>
          </a:p>
        </p:txBody>
      </p:sp>
    </p:spTree>
    <p:extLst>
      <p:ext uri="{BB962C8B-B14F-4D97-AF65-F5344CB8AC3E}">
        <p14:creationId xmlns:p14="http://schemas.microsoft.com/office/powerpoint/2010/main" val="20052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Wichtige Parameter zu Geländeeinschätzung: Hangneigung, Einzugsgebiete, Absturzgefahr, Hindernisse, Geländefallen, Orientierung, Sammelpunkte</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23</a:t>
            </a:fld>
            <a:endParaRPr lang="de-DE"/>
          </a:p>
        </p:txBody>
      </p:sp>
    </p:spTree>
    <p:extLst>
      <p:ext uri="{BB962C8B-B14F-4D97-AF65-F5344CB8AC3E}">
        <p14:creationId xmlns:p14="http://schemas.microsoft.com/office/powerpoint/2010/main" val="566646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24</a:t>
            </a:fld>
            <a:endParaRPr lang="de-DE"/>
          </a:p>
        </p:txBody>
      </p:sp>
    </p:spTree>
    <p:extLst>
      <p:ext uri="{BB962C8B-B14F-4D97-AF65-F5344CB8AC3E}">
        <p14:creationId xmlns:p14="http://schemas.microsoft.com/office/powerpoint/2010/main" val="188070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25</a:t>
            </a:fld>
            <a:endParaRPr lang="de-DE"/>
          </a:p>
        </p:txBody>
      </p:sp>
    </p:spTree>
    <p:extLst>
      <p:ext uri="{BB962C8B-B14F-4D97-AF65-F5344CB8AC3E}">
        <p14:creationId xmlns:p14="http://schemas.microsoft.com/office/powerpoint/2010/main" val="349623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Standardmaßnahmen im Gelände, zielen insbesondere darauf ab, das Risiko über das Schadensausmaß zu reduzieren. </a:t>
            </a:r>
          </a:p>
        </p:txBody>
      </p:sp>
      <p:sp>
        <p:nvSpPr>
          <p:cNvPr id="4" name="Foliennummernplatzhalter 3"/>
          <p:cNvSpPr>
            <a:spLocks noGrp="1"/>
          </p:cNvSpPr>
          <p:nvPr>
            <p:ph type="sldNum" sz="quarter" idx="10"/>
          </p:nvPr>
        </p:nvSpPr>
        <p:spPr/>
        <p:txBody>
          <a:bodyPr/>
          <a:lstStyle/>
          <a:p>
            <a:fld id="{C6E09B27-CE18-F644-A923-B9DC80339850}" type="slidenum">
              <a:rPr lang="de-DE" smtClean="0"/>
              <a:t>27</a:t>
            </a:fld>
            <a:endParaRPr lang="de-DE"/>
          </a:p>
        </p:txBody>
      </p:sp>
    </p:spTree>
    <p:extLst>
      <p:ext uri="{BB962C8B-B14F-4D97-AF65-F5344CB8AC3E}">
        <p14:creationId xmlns:p14="http://schemas.microsoft.com/office/powerpoint/2010/main" val="224417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4</a:t>
            </a:fld>
            <a:endParaRPr lang="de-DE"/>
          </a:p>
        </p:txBody>
      </p:sp>
    </p:spTree>
    <p:extLst>
      <p:ext uri="{BB962C8B-B14F-4D97-AF65-F5344CB8AC3E}">
        <p14:creationId xmlns:p14="http://schemas.microsoft.com/office/powerpoint/2010/main" val="211888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28</a:t>
            </a:fld>
            <a:endParaRPr lang="de-DE"/>
          </a:p>
        </p:txBody>
      </p:sp>
    </p:spTree>
    <p:extLst>
      <p:ext uri="{BB962C8B-B14F-4D97-AF65-F5344CB8AC3E}">
        <p14:creationId xmlns:p14="http://schemas.microsoft.com/office/powerpoint/2010/main" val="3896185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Lawinengefahrenstufe ist ein Teil der Lawinenprognose und steht ganz oben in der Informationspyramide. Die Gefahrenstufe wird </a:t>
            </a:r>
            <a:r>
              <a:rPr lang="de-DE" sz="1200" kern="1200" dirty="0">
                <a:solidFill>
                  <a:schemeClr val="tx1"/>
                </a:solidFill>
                <a:effectLst/>
                <a:latin typeface="+mn-lt"/>
                <a:ea typeface="+mn-ea"/>
                <a:cs typeface="+mn-cs"/>
              </a:rPr>
              <a:t>separat für jedes relevante Lawinenproblem eingeschätzt.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5</a:t>
            </a:fld>
            <a:endParaRPr lang="de-DE"/>
          </a:p>
        </p:txBody>
      </p:sp>
    </p:spTree>
    <p:extLst>
      <p:ext uri="{BB962C8B-B14F-4D97-AF65-F5344CB8AC3E}">
        <p14:creationId xmlns:p14="http://schemas.microsoft.com/office/powerpoint/2010/main" val="275526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Klickt</a:t>
            </a:r>
            <a:r>
              <a:rPr lang="de-DE" baseline="0" dirty="0"/>
              <a:t> euch selber durch und sammelt erste Erfahrung:</a:t>
            </a:r>
            <a:endParaRPr lang="de-AT"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hlinkClick r:id="" action="ppaction://noaction"/>
              </a:rPr>
              <a:t>Lawinenvorhersage | </a:t>
            </a:r>
            <a:r>
              <a:rPr lang="de-AT" dirty="0" err="1">
                <a:hlinkClick r:id="rId3"/>
              </a:rPr>
              <a:t>Lawinen.report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6</a:t>
            </a:fld>
            <a:endParaRPr lang="de-DE"/>
          </a:p>
        </p:txBody>
      </p:sp>
    </p:spTree>
    <p:extLst>
      <p:ext uri="{BB962C8B-B14F-4D97-AF65-F5344CB8AC3E}">
        <p14:creationId xmlns:p14="http://schemas.microsoft.com/office/powerpoint/2010/main" val="102832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der Lawinenprognose der Lawinenwarndienste wird dann die höchste Gefahrenstufe unter allen angegebenen Problemen</a:t>
            </a:r>
            <a:r>
              <a:rPr lang="de-DE" sz="1200" kern="1200" baseline="0" dirty="0">
                <a:solidFill>
                  <a:schemeClr val="tx1"/>
                </a:solidFill>
                <a:effectLst/>
                <a:latin typeface="+mn-lt"/>
                <a:ea typeface="+mn-ea"/>
                <a:cs typeface="+mn-cs"/>
              </a:rPr>
              <a:t> kommuniziert.</a:t>
            </a:r>
          </a:p>
        </p:txBody>
      </p:sp>
      <p:sp>
        <p:nvSpPr>
          <p:cNvPr id="4" name="Foliennummernplatzhalter 3"/>
          <p:cNvSpPr>
            <a:spLocks noGrp="1"/>
          </p:cNvSpPr>
          <p:nvPr>
            <p:ph type="sldNum" sz="quarter" idx="10"/>
          </p:nvPr>
        </p:nvSpPr>
        <p:spPr/>
        <p:txBody>
          <a:bodyPr/>
          <a:lstStyle/>
          <a:p>
            <a:fld id="{C6E09B27-CE18-F644-A923-B9DC80339850}" type="slidenum">
              <a:rPr lang="de-DE" smtClean="0"/>
              <a:t>8</a:t>
            </a:fld>
            <a:endParaRPr lang="de-DE"/>
          </a:p>
        </p:txBody>
      </p:sp>
    </p:spTree>
    <p:extLst>
      <p:ext uri="{BB962C8B-B14F-4D97-AF65-F5344CB8AC3E}">
        <p14:creationId xmlns:p14="http://schemas.microsoft.com/office/powerpoint/2010/main" val="315935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Prognostiker*innen sind in ihrer Beurteilung nicht vollkommen frei, sondern an die sogenannte </a:t>
            </a:r>
            <a:r>
              <a:rPr lang="de-DE" sz="1200" u="sng" kern="1200" dirty="0">
                <a:solidFill>
                  <a:schemeClr val="tx1"/>
                </a:solidFill>
                <a:effectLst/>
                <a:latin typeface="+mn-lt"/>
                <a:ea typeface="+mn-ea"/>
                <a:cs typeface="+mn-cs"/>
              </a:rPr>
              <a:t>EAWS-Matrix</a:t>
            </a:r>
            <a:r>
              <a:rPr lang="de-DE" sz="1200" kern="1200" dirty="0">
                <a:solidFill>
                  <a:schemeClr val="tx1"/>
                </a:solidFill>
                <a:effectLst/>
                <a:latin typeface="+mn-lt"/>
                <a:ea typeface="+mn-ea"/>
                <a:cs typeface="+mn-cs"/>
              </a:rPr>
              <a:t> (</a:t>
            </a:r>
            <a:r>
              <a:rPr lang="de-DE" sz="1200" u="sng" kern="1200" dirty="0">
                <a:solidFill>
                  <a:schemeClr val="tx1"/>
                </a:solidFill>
                <a:effectLst/>
                <a:latin typeface="+mn-lt"/>
                <a:ea typeface="+mn-ea"/>
                <a:cs typeface="+mn-cs"/>
              </a:rPr>
              <a:t>European Avalanche </a:t>
            </a:r>
            <a:r>
              <a:rPr lang="de-DE" sz="1200" u="sng" kern="1200" dirty="0" err="1">
                <a:solidFill>
                  <a:schemeClr val="tx1"/>
                </a:solidFill>
                <a:effectLst/>
                <a:latin typeface="+mn-lt"/>
                <a:ea typeface="+mn-ea"/>
                <a:cs typeface="+mn-cs"/>
              </a:rPr>
              <a:t>Warning</a:t>
            </a:r>
            <a:r>
              <a:rPr lang="de-DE" sz="1200" u="sng" kern="1200" dirty="0">
                <a:solidFill>
                  <a:schemeClr val="tx1"/>
                </a:solidFill>
                <a:effectLst/>
                <a:latin typeface="+mn-lt"/>
                <a:ea typeface="+mn-ea"/>
                <a:cs typeface="+mn-cs"/>
              </a:rPr>
              <a:t> Services</a:t>
            </a:r>
            <a:r>
              <a:rPr lang="de-DE" sz="1200" kern="1200" dirty="0">
                <a:solidFill>
                  <a:schemeClr val="tx1"/>
                </a:solidFill>
                <a:effectLst/>
                <a:latin typeface="+mn-lt"/>
                <a:ea typeface="+mn-ea"/>
                <a:cs typeface="+mn-cs"/>
              </a:rPr>
              <a:t>) gebunden. Je nach Schneedeckenstabilität, Anzahl der Gefahrenstellen und Lawinengröße ergibt sich zwingend eine Gefahrenstufe.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Beispiel: Lawinenproblem Altschnee</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„sehr schlechte“ Schneedeckenstabilität mit „vielen“ Gefahrenstellen und „großen -3</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 zu erwartenden Lawinen =</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Lawinengefahrenstufe 4 (große Lawinengefahr).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Lawinenproblem</a:t>
            </a:r>
            <a:r>
              <a:rPr lang="de-DE" sz="1200" kern="1200" baseline="0" dirty="0">
                <a:solidFill>
                  <a:schemeClr val="tx1"/>
                </a:solidFill>
                <a:effectLst/>
                <a:latin typeface="+mn-lt"/>
                <a:ea typeface="+mn-ea"/>
                <a:cs typeface="+mn-cs"/>
              </a:rPr>
              <a:t> Neuschnee – „schlechte“ Schneedeckenstabilität mit „vielen“ Gefahrenstellen und erwarteter Lawinengröße „mittel - 2“ = Lawinengefahrenstufe 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Das heißt für die entsprechende Region wird die Lawinengefahrenstufe 4 ausgegeben.</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6E09B27-CE18-F644-A923-B9DC80339850}" type="slidenum">
              <a:rPr lang="de-DE" smtClean="0"/>
              <a:t>9</a:t>
            </a:fld>
            <a:endParaRPr lang="de-DE"/>
          </a:p>
        </p:txBody>
      </p:sp>
    </p:spTree>
    <p:extLst>
      <p:ext uri="{BB962C8B-B14F-4D97-AF65-F5344CB8AC3E}">
        <p14:creationId xmlns:p14="http://schemas.microsoft.com/office/powerpoint/2010/main" val="168345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10</a:t>
            </a:fld>
            <a:endParaRPr lang="de-DE"/>
          </a:p>
        </p:txBody>
      </p:sp>
    </p:spTree>
    <p:extLst>
      <p:ext uri="{BB962C8B-B14F-4D97-AF65-F5344CB8AC3E}">
        <p14:creationId xmlns:p14="http://schemas.microsoft.com/office/powerpoint/2010/main" val="90099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14</a:t>
            </a:fld>
            <a:endParaRPr lang="de-DE"/>
          </a:p>
        </p:txBody>
      </p:sp>
    </p:spTree>
    <p:extLst>
      <p:ext uri="{BB962C8B-B14F-4D97-AF65-F5344CB8AC3E}">
        <p14:creationId xmlns:p14="http://schemas.microsoft.com/office/powerpoint/2010/main" val="398949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Ein Risiko entsteht dann, wenn eine Person – oder ein </a:t>
            </a:r>
            <a:r>
              <a:rPr lang="de-DE" sz="1200" kern="1200" dirty="0" err="1">
                <a:solidFill>
                  <a:schemeClr val="tx1"/>
                </a:solidFill>
                <a:effectLst/>
                <a:latin typeface="+mn-lt"/>
                <a:ea typeface="+mn-ea"/>
                <a:cs typeface="+mn-cs"/>
              </a:rPr>
              <a:t>Sachgut</a:t>
            </a:r>
            <a:r>
              <a:rPr lang="de-DE" sz="1200" kern="1200" dirty="0">
                <a:solidFill>
                  <a:schemeClr val="tx1"/>
                </a:solidFill>
                <a:effectLst/>
                <a:latin typeface="+mn-lt"/>
                <a:ea typeface="+mn-ea"/>
                <a:cs typeface="+mn-cs"/>
              </a:rPr>
              <a:t> – einer Gefahr ausgesetzt wird.</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15</a:t>
            </a:fld>
            <a:endParaRPr lang="de-DE"/>
          </a:p>
        </p:txBody>
      </p:sp>
    </p:spTree>
    <p:extLst>
      <p:ext uri="{BB962C8B-B14F-4D97-AF65-F5344CB8AC3E}">
        <p14:creationId xmlns:p14="http://schemas.microsoft.com/office/powerpoint/2010/main" val="2550918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7834F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bg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bg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2" y="259451"/>
            <a:ext cx="2450791"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1749421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4"/>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108085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51447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6EB4E447-F710-49A4-0088-28C90B3F0801}"/>
              </a:ext>
            </a:extLst>
          </p:cNvPr>
          <p:cNvSpPr>
            <a:spLocks noGrp="1"/>
          </p:cNvSpPr>
          <p:nvPr>
            <p:ph type="body" sz="quarter" idx="19" hasCustomPrompt="1"/>
          </p:nvPr>
        </p:nvSpPr>
        <p:spPr>
          <a:xfrm>
            <a:off x="27305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E24794E8-6603-145F-6CB3-81C442DEC0A2}"/>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8346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7A129049-3A95-7481-41BA-E4E1C20E57A9}"/>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97820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60E98ABC-7CD1-99E5-203E-64FEB77D89B9}"/>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6441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8724AA88-6057-266F-166A-713F68DA7F57}"/>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76455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8724AA88-6057-266F-166A-713F68DA7F57}"/>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20943C66-2C9E-C9FC-D045-4403A2E1181F}"/>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1F79AD1D-B4A5-3798-54DC-799E5E019CDE}"/>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2778894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3"/>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9598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3"/>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341208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A40AAFEA-B3F4-84B1-DA6F-FC07603DA1C3}"/>
              </a:ext>
            </a:extLst>
          </p:cNvPr>
          <p:cNvSpPr>
            <a:spLocks noGrp="1"/>
          </p:cNvSpPr>
          <p:nvPr>
            <p:ph type="body" sz="quarter" idx="19" hasCustomPrompt="1"/>
          </p:nvPr>
        </p:nvSpPr>
        <p:spPr>
          <a:xfrm>
            <a:off x="27360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D42B3CA2-6082-D9BC-0374-F203726D36E5}"/>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27211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7834FF"/>
        </a:solidFill>
        <a:effectLst/>
      </p:bgPr>
    </p:bg>
    <p:spTree>
      <p:nvGrpSpPr>
        <p:cNvPr id="1" name=""/>
        <p:cNvGrpSpPr/>
        <p:nvPr/>
      </p:nvGrpSpPr>
      <p:grpSpPr>
        <a:xfrm>
          <a:off x="0" y="0"/>
          <a:ext cx="0" cy="0"/>
          <a:chOff x="0" y="0"/>
          <a:chExt cx="0" cy="0"/>
        </a:xfrm>
      </p:grpSpPr>
      <p:sp>
        <p:nvSpPr>
          <p:cNvPr id="5" name="Bildplatzhalter 14">
            <a:extLst>
              <a:ext uri="{FF2B5EF4-FFF2-40B4-BE49-F238E27FC236}">
                <a16:creationId xmlns:a16="http://schemas.microsoft.com/office/drawing/2014/main" id="{CE250268-259C-7600-6EBB-5D12DA9DD2B6}"/>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bg1"/>
                </a:solidFill>
              </a:defRPr>
            </a:lvl1pPr>
          </a:lstStyle>
          <a:p>
            <a:r>
              <a:rPr lang="de-DE" dirty="0"/>
              <a:t>Vortragstitel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bg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2" y="259451"/>
            <a:ext cx="2450791"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13"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4" name="Grafik 13"/>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3802022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35843DED-0F2E-265C-84FB-9154B122FC33}"/>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1491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84C41D26-69F1-AA58-49CF-0647F535D28E}"/>
              </a:ext>
            </a:extLst>
          </p:cNvPr>
          <p:cNvSpPr>
            <a:spLocks noGrp="1"/>
          </p:cNvSpPr>
          <p:nvPr>
            <p:ph type="body" sz="quarter" idx="14"/>
          </p:nvPr>
        </p:nvSpPr>
        <p:spPr>
          <a:xfrm>
            <a:off x="1242467" y="1295400"/>
            <a:ext cx="10676484"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02025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4" cy="750124"/>
          </a:xfrm>
          <a:prstGeom prst="rect">
            <a:avLst/>
          </a:prstGeom>
        </p:spPr>
      </p:pic>
      <p:sp>
        <p:nvSpPr>
          <p:cNvPr id="5" name="Fußzeilenplatzhalter 2">
            <a:extLst>
              <a:ext uri="{FF2B5EF4-FFF2-40B4-BE49-F238E27FC236}">
                <a16:creationId xmlns:a16="http://schemas.microsoft.com/office/drawing/2014/main" id="{C0928677-625D-C061-185C-5C6395486607}"/>
              </a:ext>
            </a:extLst>
          </p:cNvPr>
          <p:cNvSpPr>
            <a:spLocks noGrp="1"/>
          </p:cNvSpPr>
          <p:nvPr>
            <p:ph type="ftr" sz="quarter" idx="10"/>
          </p:nvPr>
        </p:nvSpPr>
        <p:spPr>
          <a:xfrm>
            <a:off x="343942" y="6271200"/>
            <a:ext cx="3842649" cy="306873"/>
          </a:xfrm>
        </p:spPr>
        <p:txBody>
          <a:bodyPr/>
          <a:lstStyle>
            <a:lvl1pPr>
              <a:defRPr>
                <a:solidFill>
                  <a:schemeClr val="bg1"/>
                </a:solidFill>
              </a:defRPr>
            </a:lvl1pPr>
          </a:lstStyle>
          <a:p>
            <a:r>
              <a:rPr lang="de-DE" dirty="0"/>
              <a:t>Präsentationstitel</a:t>
            </a:r>
          </a:p>
        </p:txBody>
      </p:sp>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7834FF"/>
          </a:solidFill>
        </p:spPr>
        <p:txBody>
          <a:bodyPr anchor="ctr">
            <a:noAutofit/>
          </a:bodyPr>
          <a:lstStyle>
            <a:lvl1pPr marL="0" indent="0">
              <a:buFont typeface="Arial" panose="020B0604020202020204" pitchFamily="34" charset="0"/>
              <a:buNone/>
              <a:defRPr>
                <a:solidFill>
                  <a:schemeClr val="bg1"/>
                </a:solidFill>
              </a:defRPr>
            </a:lvl1pPr>
          </a:lstStyle>
          <a:p>
            <a:pPr lvl="0"/>
            <a:r>
              <a:rPr lang="de-DE" dirty="0"/>
              <a:t>01	Inhaltsübersicht</a:t>
            </a:r>
          </a:p>
        </p:txBody>
      </p:sp>
    </p:spTree>
    <p:extLst>
      <p:ext uri="{BB962C8B-B14F-4D97-AF65-F5344CB8AC3E}">
        <p14:creationId xmlns:p14="http://schemas.microsoft.com/office/powerpoint/2010/main" val="88561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4" cy="750124"/>
          </a:xfrm>
          <a:prstGeom prst="rect">
            <a:avLst/>
          </a:prstGeom>
        </p:spPr>
      </p:pic>
      <p:sp>
        <p:nvSpPr>
          <p:cNvPr id="5" name="Fußzeilenplatzhalter 2">
            <a:extLst>
              <a:ext uri="{FF2B5EF4-FFF2-40B4-BE49-F238E27FC236}">
                <a16:creationId xmlns:a16="http://schemas.microsoft.com/office/drawing/2014/main" id="{C0928677-625D-C061-185C-5C6395486607}"/>
              </a:ext>
            </a:extLst>
          </p:cNvPr>
          <p:cNvSpPr>
            <a:spLocks noGrp="1"/>
          </p:cNvSpPr>
          <p:nvPr>
            <p:ph type="ftr" sz="quarter" idx="10"/>
          </p:nvPr>
        </p:nvSpPr>
        <p:spPr>
          <a:xfrm>
            <a:off x="343942" y="6271200"/>
            <a:ext cx="3842649" cy="306873"/>
          </a:xfrm>
        </p:spPr>
        <p:txBody>
          <a:bodyPr/>
          <a:lstStyle>
            <a:lvl1pPr>
              <a:defRPr>
                <a:solidFill>
                  <a:schemeClr val="bg1"/>
                </a:solidFill>
              </a:defRPr>
            </a:lvl1pPr>
          </a:lstStyle>
          <a:p>
            <a:r>
              <a:rPr lang="de-DE" dirty="0"/>
              <a:t>Präsentationstitel</a:t>
            </a:r>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spTree>
    <p:extLst>
      <p:ext uri="{BB962C8B-B14F-4D97-AF65-F5344CB8AC3E}">
        <p14:creationId xmlns:p14="http://schemas.microsoft.com/office/powerpoint/2010/main" val="152198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039D4D9B-5B1C-CF2C-DD4D-CB6A521696B8}"/>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3" name="Fußzeilenplatzhalter 22">
            <a:extLst>
              <a:ext uri="{FF2B5EF4-FFF2-40B4-BE49-F238E27FC236}">
                <a16:creationId xmlns:a16="http://schemas.microsoft.com/office/drawing/2014/main" id="{60C793E6-4F20-4519-8C12-ECD284338F08}"/>
              </a:ext>
            </a:extLst>
          </p:cNvPr>
          <p:cNvSpPr>
            <a:spLocks noGrp="1"/>
          </p:cNvSpPr>
          <p:nvPr>
            <p:ph type="ftr" sz="quarter" idx="16"/>
          </p:nvPr>
        </p:nvSpPr>
        <p:spPr/>
        <p:txBody>
          <a:bodyPr/>
          <a:lstStyle/>
          <a:p>
            <a:r>
              <a:rPr lang="de-DE" dirty="0"/>
              <a:t>Präsentationstitel</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Titelmasterformat durch Klicken bearbeiten</a:t>
            </a:r>
            <a:endParaRPr lang="de-DE" dirty="0"/>
          </a:p>
        </p:txBody>
      </p:sp>
      <p:pic>
        <p:nvPicPr>
          <p:cNvPr id="2" name="Grafik 1">
            <a:extLst>
              <a:ext uri="{FF2B5EF4-FFF2-40B4-BE49-F238E27FC236}">
                <a16:creationId xmlns:a16="http://schemas.microsoft.com/office/drawing/2014/main" id="{C0CB2EFD-197E-1D71-7382-4EB8A1B973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10" name="Textplatzhalter 9">
            <a:extLst>
              <a:ext uri="{FF2B5EF4-FFF2-40B4-BE49-F238E27FC236}">
                <a16:creationId xmlns:a16="http://schemas.microsoft.com/office/drawing/2014/main" id="{1B887E7B-54D1-A671-67DD-53A531B9B4B8}"/>
              </a:ext>
            </a:extLst>
          </p:cNvPr>
          <p:cNvSpPr>
            <a:spLocks noGrp="1"/>
          </p:cNvSpPr>
          <p:nvPr>
            <p:ph type="body" sz="quarter" idx="18" hasCustomPrompt="1"/>
          </p:nvPr>
        </p:nvSpPr>
        <p:spPr>
          <a:xfrm>
            <a:off x="273050" y="5971972"/>
            <a:ext cx="6797675" cy="186006"/>
          </a:xfr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14" name="Textplatzhalter 13">
            <a:extLst>
              <a:ext uri="{FF2B5EF4-FFF2-40B4-BE49-F238E27FC236}">
                <a16:creationId xmlns:a16="http://schemas.microsoft.com/office/drawing/2014/main" id="{3DFCF869-56DC-360E-4454-036A9629CCB9}"/>
              </a:ext>
            </a:extLst>
          </p:cNvPr>
          <p:cNvSpPr>
            <a:spLocks noGrp="1"/>
          </p:cNvSpPr>
          <p:nvPr>
            <p:ph type="body" sz="quarter" idx="19"/>
          </p:nvPr>
        </p:nvSpPr>
        <p:spPr>
          <a:xfrm>
            <a:off x="7208322" y="1295400"/>
            <a:ext cx="4710627"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30117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Titelmasterformat durch Klicken bearbeiten</a:t>
            </a:r>
          </a:p>
        </p:txBody>
      </p:sp>
      <p:pic>
        <p:nvPicPr>
          <p:cNvPr id="2" name="Grafik 1">
            <a:extLst>
              <a:ext uri="{FF2B5EF4-FFF2-40B4-BE49-F238E27FC236}">
                <a16:creationId xmlns:a16="http://schemas.microsoft.com/office/drawing/2014/main" id="{314FCE6E-D5FA-19F2-12B0-CD24B177194D}"/>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0792C42D-04F6-F074-FD3C-A79C2D1862D8}"/>
              </a:ext>
            </a:extLst>
          </p:cNvPr>
          <p:cNvSpPr>
            <a:spLocks noGrp="1"/>
          </p:cNvSpPr>
          <p:nvPr>
            <p:ph type="body" sz="quarter" idx="18" hasCustomPrompt="1"/>
          </p:nvPr>
        </p:nvSpPr>
        <p:spPr>
          <a:xfrm>
            <a:off x="273050" y="6593392"/>
            <a:ext cx="6797675" cy="186006"/>
          </a:xfr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57667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D48A33D-11BD-B0D5-63F3-3061803B5BB0}"/>
              </a:ext>
            </a:extLst>
          </p:cNvPr>
          <p:cNvSpPr>
            <a:spLocks noGrp="1"/>
          </p:cNvSpPr>
          <p:nvPr>
            <p:ph type="ftr" sz="quarter" idx="11"/>
          </p:nvPr>
        </p:nvSpPr>
        <p:spPr/>
        <p:txBody>
          <a:bodyPr/>
          <a:lstStyle/>
          <a:p>
            <a:r>
              <a:rPr lang="de-DE" dirty="0"/>
              <a:t>Präsentationstitel</a:t>
            </a:r>
          </a:p>
        </p:txBody>
      </p:sp>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Titelmasterformat durch Klicken bearbeiten</a:t>
            </a:r>
          </a:p>
        </p:txBody>
      </p:sp>
      <p:sp>
        <p:nvSpPr>
          <p:cNvPr id="8" name="Textplatzhalter 7">
            <a:extLst>
              <a:ext uri="{FF2B5EF4-FFF2-40B4-BE49-F238E27FC236}">
                <a16:creationId xmlns:a16="http://schemas.microsoft.com/office/drawing/2014/main" id="{C3DE8E89-171E-B3A9-E3DA-BD33EFD7F0ED}"/>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46901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390054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5FFBFC82-01B5-660B-3F20-3109E8BCE795}"/>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AF08AEE9-A761-660C-6F45-6F95B9D1CEC3}"/>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137044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sv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2.svg"/><Relationship Id="rId5" Type="http://schemas.openxmlformats.org/officeDocument/2006/relationships/slideLayout" Target="../slideLayouts/slideLayout19.xml"/><Relationship Id="rId10" Type="http://schemas.openxmlformats.org/officeDocument/2006/relationships/image" Target="../media/image11.png"/><Relationship Id="rId4" Type="http://schemas.openxmlformats.org/officeDocument/2006/relationships/slideLayout" Target="../slideLayouts/slideLayout18.xml"/><Relationship Id="rId9" Type="http://schemas.openxmlformats.org/officeDocument/2006/relationships/image" Target="../media/image1.png"/><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3" name="Textplatzhalter 2">
            <a:extLst>
              <a:ext uri="{FF2B5EF4-FFF2-40B4-BE49-F238E27FC236}">
                <a16:creationId xmlns:a16="http://schemas.microsoft.com/office/drawing/2014/main" id="{9C4B741F-B6C1-EDC5-9988-CCAD040DF6ED}"/>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7834FF"/>
          </a:solidFill>
        </p:spPr>
        <p:txBody>
          <a:bodyPr vert="horz" lIns="180000" tIns="45720" rIns="91440" bIns="45720" rtlCol="0" anchor="ctr">
            <a:noAutofit/>
          </a:bodyPr>
          <a:lstStyle/>
          <a:p>
            <a:r>
              <a:rPr lang="de-DE" dirty="0"/>
              <a:t>Mastertitelformat bearbeiten</a:t>
            </a:r>
          </a:p>
        </p:txBody>
      </p:sp>
      <p:pic>
        <p:nvPicPr>
          <p:cNvPr id="2" name="Grafik 1">
            <a:extLst>
              <a:ext uri="{FF2B5EF4-FFF2-40B4-BE49-F238E27FC236}">
                <a16:creationId xmlns:a16="http://schemas.microsoft.com/office/drawing/2014/main" id="{3530450B-131D-E7AB-D776-E1E22836D33B}"/>
              </a:ext>
            </a:extLst>
          </p:cNvPr>
          <p:cNvPicPr>
            <a:picLocks noChangeAspect="1"/>
          </p:cNvPicPr>
          <p:nvPr userDrawn="1"/>
        </p:nvPicPr>
        <p:blipFill>
          <a:blip r:embed="rId9"/>
          <a:srcRect/>
          <a:stretch/>
        </p:blipFill>
        <p:spPr>
          <a:xfrm>
            <a:off x="261323" y="264608"/>
            <a:ext cx="728993" cy="750124"/>
          </a:xfrm>
          <a:prstGeom prst="rect">
            <a:avLst/>
          </a:prstGeom>
        </p:spPr>
      </p:pic>
    </p:spTree>
    <p:extLst>
      <p:ext uri="{BB962C8B-B14F-4D97-AF65-F5344CB8AC3E}">
        <p14:creationId xmlns:p14="http://schemas.microsoft.com/office/powerpoint/2010/main" val="3425275153"/>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6" r:id="rId3"/>
    <p:sldLayoutId id="2147483655" r:id="rId4"/>
    <p:sldLayoutId id="2147483650" r:id="rId5"/>
    <p:sldLayoutId id="2147483651" r:id="rId6"/>
    <p:sldLayoutId id="2147483652" r:id="rId7"/>
  </p:sldLayoutIdLs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8FF5DF"/>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99BD7827-8D35-8C73-F87B-30BC2C218439}"/>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2912023466"/>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59" r:id="rId3"/>
    <p:sldLayoutId id="2147483660" r:id="rId4"/>
    <p:sldLayoutId id="2147483661" r:id="rId5"/>
    <p:sldLayoutId id="2147483662" r:id="rId6"/>
    <p:sldLayoutId id="2147483663"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E1FF01"/>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5D9D83E8-4B4D-827E-F8FE-90D326A7DF71}"/>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389157844"/>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extLst>
              <a:ext uri="{96DAC541-7B7A-43D3-8B79-37D633B846F1}">
                <asvg:svgBlip xmlns:asvg="http://schemas.microsoft.com/office/drawing/2016/SVG/main" r:embed="rId11"/>
              </a:ext>
            </a:extLst>
          </a:blip>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lawinen.report/bulletin/latest"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293" r="5293"/>
          <a:stretch/>
        </p:blipFill>
        <p:spPr/>
      </p:pic>
      <p:sp>
        <p:nvSpPr>
          <p:cNvPr id="3" name="Titel 2"/>
          <p:cNvSpPr>
            <a:spLocks noGrp="1"/>
          </p:cNvSpPr>
          <p:nvPr>
            <p:ph type="ctrTitle"/>
          </p:nvPr>
        </p:nvSpPr>
        <p:spPr/>
        <p:txBody>
          <a:bodyPr>
            <a:normAutofit fontScale="90000"/>
          </a:bodyPr>
          <a:lstStyle/>
          <a:p>
            <a:r>
              <a:rPr lang="de-DE" dirty="0"/>
              <a:t>Von der Lawinengefahr zum Lawinenrisiko.</a:t>
            </a:r>
            <a:br>
              <a:rPr lang="de-AT" dirty="0"/>
            </a:br>
            <a:r>
              <a:rPr lang="de-DE" dirty="0"/>
              <a:t>… und warum es auf das Gelände ankommt.</a:t>
            </a:r>
            <a:endParaRPr lang="de-AT" dirty="0"/>
          </a:p>
        </p:txBody>
      </p:sp>
      <p:sp>
        <p:nvSpPr>
          <p:cNvPr id="4" name="Datumsplatzhalter 3"/>
          <p:cNvSpPr>
            <a:spLocks noGrp="1"/>
          </p:cNvSpPr>
          <p:nvPr>
            <p:ph type="dt" sz="half" idx="10"/>
          </p:nvPr>
        </p:nvSpPr>
        <p:spPr/>
        <p:txBody>
          <a:bodyPr/>
          <a:lstStyle/>
          <a:p>
            <a:r>
              <a:rPr lang="de-AT" dirty="0"/>
              <a:t>27.10.2025</a:t>
            </a:r>
            <a:endParaRPr lang="de-DE" dirty="0"/>
          </a:p>
        </p:txBody>
      </p:sp>
      <p:sp>
        <p:nvSpPr>
          <p:cNvPr id="5" name="Foliennummernplatzhalter 4"/>
          <p:cNvSpPr>
            <a:spLocks noGrp="1"/>
          </p:cNvSpPr>
          <p:nvPr>
            <p:ph type="sldNum" sz="quarter" idx="12"/>
          </p:nvPr>
        </p:nvSpPr>
        <p:spPr/>
        <p:txBody>
          <a:bodyPr/>
          <a:lstStyle/>
          <a:p>
            <a:fld id="{0587C55C-8FD2-3442-83A0-B9DD0B70EC6B}" type="slidenum">
              <a:rPr lang="de-DE" smtClean="0"/>
              <a:pPr/>
              <a:t>1</a:t>
            </a:fld>
            <a:endParaRPr lang="de-DE" dirty="0"/>
          </a:p>
        </p:txBody>
      </p:sp>
      <p:sp>
        <p:nvSpPr>
          <p:cNvPr id="2" name="Bildplatzhalter 1"/>
          <p:cNvSpPr>
            <a:spLocks noGrp="1"/>
          </p:cNvSpPr>
          <p:nvPr>
            <p:ph type="pic" sz="quarter" idx="13"/>
          </p:nvPr>
        </p:nvSpPr>
        <p:spPr/>
        <p:txBody>
          <a:bodyPr/>
          <a:lstStyle/>
          <a:p>
            <a:endParaRPr lang="de-AT"/>
          </a:p>
        </p:txBody>
      </p:sp>
      <p:sp>
        <p:nvSpPr>
          <p:cNvPr id="15" name="Rechteck 14"/>
          <p:cNvSpPr/>
          <p:nvPr/>
        </p:nvSpPr>
        <p:spPr>
          <a:xfrm>
            <a:off x="273626" y="5770234"/>
            <a:ext cx="1587294" cy="215444"/>
          </a:xfrm>
          <a:prstGeom prst="rect">
            <a:avLst/>
          </a:prstGeom>
        </p:spPr>
        <p:txBody>
          <a:bodyPr wrap="none">
            <a:spAutoFit/>
          </a:bodyPr>
          <a:lstStyle/>
          <a:p>
            <a:r>
              <a:rPr lang="de-DE" sz="800" dirty="0">
                <a:solidFill>
                  <a:schemeClr val="bg2">
                    <a:lumMod val="75000"/>
                  </a:schemeClr>
                </a:solidFill>
              </a:rPr>
              <a:t>© </a:t>
            </a:r>
            <a:r>
              <a:rPr lang="de-DE" sz="800" dirty="0" err="1">
                <a:solidFill>
                  <a:schemeClr val="bg2">
                    <a:lumMod val="75000"/>
                  </a:schemeClr>
                </a:solidFill>
              </a:rPr>
              <a:t>snow</a:t>
            </a:r>
            <a:r>
              <a:rPr lang="de-DE" sz="800" dirty="0">
                <a:solidFill>
                  <a:schemeClr val="bg2">
                    <a:lumMod val="75000"/>
                  </a:schemeClr>
                </a:solidFill>
              </a:rPr>
              <a:t> </a:t>
            </a:r>
            <a:r>
              <a:rPr lang="de-DE" sz="800" dirty="0" err="1">
                <a:solidFill>
                  <a:schemeClr val="bg2">
                    <a:lumMod val="75000"/>
                  </a:schemeClr>
                </a:solidFill>
              </a:rPr>
              <a:t>institute</a:t>
            </a:r>
            <a:r>
              <a:rPr lang="de-AT" sz="800" dirty="0">
                <a:solidFill>
                  <a:schemeClr val="bg2">
                    <a:lumMod val="75000"/>
                  </a:schemeClr>
                </a:solidFill>
              </a:rPr>
              <a:t> / argonaut.pro</a:t>
            </a:r>
          </a:p>
        </p:txBody>
      </p:sp>
    </p:spTree>
    <p:extLst>
      <p:ext uri="{BB962C8B-B14F-4D97-AF65-F5344CB8AC3E}">
        <p14:creationId xmlns:p14="http://schemas.microsoft.com/office/powerpoint/2010/main" val="133410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Liest du die Detailbeschreibung der Lawinenprognose?</a:t>
            </a:r>
            <a:endParaRPr lang="de-AT" dirty="0"/>
          </a:p>
        </p:txBody>
      </p:sp>
      <p:sp>
        <p:nvSpPr>
          <p:cNvPr id="3" name="Fußzeilenplatzhalter 2"/>
          <p:cNvSpPr>
            <a:spLocks noGrp="1"/>
          </p:cNvSpPr>
          <p:nvPr>
            <p:ph type="ftr" sz="quarter" idx="4294967295"/>
          </p:nvPr>
        </p:nvSpPr>
        <p:spPr>
          <a:xfrm>
            <a:off x="290945" y="6270625"/>
            <a:ext cx="3841750" cy="307975"/>
          </a:xfrm>
        </p:spPr>
        <p:txBody>
          <a:bodyPr/>
          <a:lstStyle/>
          <a:p>
            <a:r>
              <a:rPr lang="de-DE" dirty="0">
                <a:solidFill>
                  <a:schemeClr val="bg1"/>
                </a:solidFill>
              </a:rPr>
              <a:t>Lawinenbericht</a:t>
            </a:r>
          </a:p>
        </p:txBody>
      </p:sp>
      <p:sp>
        <p:nvSpPr>
          <p:cNvPr id="4" name="Foliennummernplatzhalter 3"/>
          <p:cNvSpPr>
            <a:spLocks noGrp="1"/>
          </p:cNvSpPr>
          <p:nvPr>
            <p:ph type="sldNum" sz="quarter" idx="4294967295"/>
          </p:nvPr>
        </p:nvSpPr>
        <p:spPr>
          <a:xfrm>
            <a:off x="8540750" y="6270625"/>
            <a:ext cx="3651250" cy="307975"/>
          </a:xfrm>
        </p:spPr>
        <p:txBody>
          <a:bodyPr/>
          <a:lstStyle/>
          <a:p>
            <a:fld id="{0587C55C-8FD2-3442-83A0-B9DD0B70EC6B}" type="slidenum">
              <a:rPr lang="de-DE" smtClean="0"/>
              <a:pPr/>
              <a:t>10</a:t>
            </a:fld>
            <a:endParaRPr lang="de-DE" dirty="0"/>
          </a:p>
        </p:txBody>
      </p:sp>
    </p:spTree>
    <p:extLst>
      <p:ext uri="{BB962C8B-B14F-4D97-AF65-F5344CB8AC3E}">
        <p14:creationId xmlns:p14="http://schemas.microsoft.com/office/powerpoint/2010/main" val="91891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Gefahrenbeschreibung</a:t>
            </a:r>
            <a:endParaRPr lang="de-AT" dirty="0"/>
          </a:p>
        </p:txBody>
      </p:sp>
      <p:sp>
        <p:nvSpPr>
          <p:cNvPr id="6" name="Textplatzhalter 5"/>
          <p:cNvSpPr>
            <a:spLocks noGrp="1"/>
          </p:cNvSpPr>
          <p:nvPr>
            <p:ph type="body" sz="quarter" idx="18"/>
          </p:nvPr>
        </p:nvSpPr>
        <p:spPr/>
        <p:txBody>
          <a:bodyPr/>
          <a:lstStyle/>
          <a:p>
            <a:endParaRPr lang="de-AT"/>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8" y="1640393"/>
            <a:ext cx="11922785" cy="3742098"/>
          </a:xfrm>
          <a:prstGeom prst="roundRect">
            <a:avLst>
              <a:gd name="adj" fmla="val 5089"/>
            </a:avLst>
          </a:prstGeom>
        </p:spPr>
      </p:pic>
    </p:spTree>
    <p:extLst>
      <p:ext uri="{BB962C8B-B14F-4D97-AF65-F5344CB8AC3E}">
        <p14:creationId xmlns:p14="http://schemas.microsoft.com/office/powerpoint/2010/main" val="407085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Schneedecke und Tendenz</a:t>
            </a:r>
            <a:endParaRPr lang="de-AT" dirty="0"/>
          </a:p>
        </p:txBody>
      </p:sp>
      <p:sp>
        <p:nvSpPr>
          <p:cNvPr id="5" name="Textplatzhalter 4"/>
          <p:cNvSpPr>
            <a:spLocks noGrp="1"/>
          </p:cNvSpPr>
          <p:nvPr>
            <p:ph type="body" sz="quarter" idx="18"/>
          </p:nvPr>
        </p:nvSpPr>
        <p:spPr/>
        <p:txBody>
          <a:bodyPr/>
          <a:lstStyle/>
          <a:p>
            <a:endParaRPr lang="de-AT"/>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1273628"/>
            <a:ext cx="11308778" cy="4846618"/>
          </a:xfrm>
          <a:prstGeom prst="roundRect">
            <a:avLst>
              <a:gd name="adj" fmla="val 5304"/>
            </a:avLst>
          </a:prstGeom>
        </p:spPr>
      </p:pic>
    </p:spTree>
    <p:extLst>
      <p:ext uri="{BB962C8B-B14F-4D97-AF65-F5344CB8AC3E}">
        <p14:creationId xmlns:p14="http://schemas.microsoft.com/office/powerpoint/2010/main" val="292343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13</a:t>
            </a:fld>
            <a:endParaRPr lang="de-DE" dirty="0"/>
          </a:p>
        </p:txBody>
      </p:sp>
      <p:sp>
        <p:nvSpPr>
          <p:cNvPr id="3" name="Fußzeilenplatzhalter 2"/>
          <p:cNvSpPr>
            <a:spLocks noGrp="1"/>
          </p:cNvSpPr>
          <p:nvPr>
            <p:ph type="ftr" sz="quarter" idx="10"/>
          </p:nvPr>
        </p:nvSpPr>
        <p:spPr/>
        <p:txBody>
          <a:bodyPr/>
          <a:lstStyle/>
          <a:p>
            <a:r>
              <a:rPr lang="de-DE" dirty="0"/>
              <a:t>Lawinengefahr/-risiko und Geländewahl</a:t>
            </a:r>
          </a:p>
        </p:txBody>
      </p:sp>
      <p:sp>
        <p:nvSpPr>
          <p:cNvPr id="4" name="Textplatzhalter 3"/>
          <p:cNvSpPr>
            <a:spLocks noGrp="1"/>
          </p:cNvSpPr>
          <p:nvPr>
            <p:ph type="body" sz="quarter" idx="13"/>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01 Lawinenbericht - Lawinengefahr</a:t>
            </a:r>
            <a:endParaRPr lang="de-AT" sz="2400" dirty="0">
              <a:solidFill>
                <a:schemeClr val="bg1">
                  <a:alpha val="30000"/>
                </a:schemeClr>
              </a:solidFill>
            </a:endParaRPr>
          </a:p>
        </p:txBody>
      </p:sp>
      <p:sp>
        <p:nvSpPr>
          <p:cNvPr id="5" name="Textplatzhalter 4"/>
          <p:cNvSpPr>
            <a:spLocks noGrp="1"/>
          </p:cNvSpPr>
          <p:nvPr>
            <p:ph type="body" sz="quarter" idx="14"/>
          </p:nvPr>
        </p:nvSpPr>
        <p:spPr>
          <a:solidFill>
            <a:srgbClr val="7834FF"/>
          </a:solidFill>
        </p:spPr>
        <p:txBody>
          <a:bodyPr vert="horz" lIns="91440" tIns="45720" rIns="91440" bIns="45720" rtlCol="0" anchor="ctr">
            <a:noAutofit/>
          </a:bodyPr>
          <a:lstStyle/>
          <a:p>
            <a:r>
              <a:rPr lang="de-DE" dirty="0"/>
              <a:t>02 Lawinenrisiko</a:t>
            </a:r>
          </a:p>
        </p:txBody>
      </p:sp>
      <p:sp>
        <p:nvSpPr>
          <p:cNvPr id="6" name="Textplatzhalter 5"/>
          <p:cNvSpPr>
            <a:spLocks noGrp="1"/>
          </p:cNvSpPr>
          <p:nvPr>
            <p:ph type="body" sz="quarter" idx="15"/>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03 Rolle des Geländes</a:t>
            </a:r>
            <a:endParaRPr lang="de-AT" sz="2400" dirty="0">
              <a:solidFill>
                <a:schemeClr val="bg1">
                  <a:alpha val="30000"/>
                </a:schemeClr>
              </a:solidFill>
            </a:endParaRPr>
          </a:p>
        </p:txBody>
      </p:sp>
      <p:sp>
        <p:nvSpPr>
          <p:cNvPr id="7" name="Textplatzhalter 6"/>
          <p:cNvSpPr>
            <a:spLocks noGrp="1"/>
          </p:cNvSpPr>
          <p:nvPr>
            <p:ph type="body" sz="quarter" idx="16"/>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04 Standardmaßnahmen im Gelände</a:t>
            </a:r>
            <a:endParaRPr lang="de-AT" sz="2400" dirty="0">
              <a:solidFill>
                <a:schemeClr val="bg1">
                  <a:alpha val="30000"/>
                </a:schemeClr>
              </a:solidFill>
            </a:endParaRPr>
          </a:p>
        </p:txBody>
      </p:sp>
    </p:spTree>
    <p:extLst>
      <p:ext uri="{BB962C8B-B14F-4D97-AF65-F5344CB8AC3E}">
        <p14:creationId xmlns:p14="http://schemas.microsoft.com/office/powerpoint/2010/main" val="3172998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Was bedeutet für dich Lawinen</a:t>
            </a:r>
            <a:r>
              <a:rPr lang="de-DE" b="1" dirty="0"/>
              <a:t>risiko</a:t>
            </a:r>
            <a:r>
              <a:rPr lang="de-DE" dirty="0"/>
              <a:t>?</a:t>
            </a:r>
            <a:endParaRPr lang="de-AT" dirty="0"/>
          </a:p>
        </p:txBody>
      </p:sp>
      <p:sp>
        <p:nvSpPr>
          <p:cNvPr id="3" name="Fußzeilenplatzhalter 2"/>
          <p:cNvSpPr>
            <a:spLocks noGrp="1"/>
          </p:cNvSpPr>
          <p:nvPr>
            <p:ph type="ftr" sz="quarter" idx="4294967295"/>
          </p:nvPr>
        </p:nvSpPr>
        <p:spPr>
          <a:xfrm>
            <a:off x="290945" y="6270625"/>
            <a:ext cx="3841750" cy="307975"/>
          </a:xfrm>
        </p:spPr>
        <p:txBody>
          <a:bodyPr/>
          <a:lstStyle/>
          <a:p>
            <a:r>
              <a:rPr lang="de-DE" dirty="0">
                <a:solidFill>
                  <a:schemeClr val="bg1"/>
                </a:solidFill>
              </a:rPr>
              <a:t>Lawinenrisiko</a:t>
            </a:r>
          </a:p>
        </p:txBody>
      </p:sp>
      <p:sp>
        <p:nvSpPr>
          <p:cNvPr id="4" name="Foliennummernplatzhalter 3"/>
          <p:cNvSpPr>
            <a:spLocks noGrp="1"/>
          </p:cNvSpPr>
          <p:nvPr>
            <p:ph type="sldNum" sz="quarter" idx="4294967295"/>
          </p:nvPr>
        </p:nvSpPr>
        <p:spPr>
          <a:xfrm>
            <a:off x="8540750" y="6270625"/>
            <a:ext cx="3651250" cy="307975"/>
          </a:xfrm>
        </p:spPr>
        <p:txBody>
          <a:bodyPr/>
          <a:lstStyle/>
          <a:p>
            <a:fld id="{0587C55C-8FD2-3442-83A0-B9DD0B70EC6B}" type="slidenum">
              <a:rPr lang="de-DE" smtClean="0"/>
              <a:pPr/>
              <a:t>14</a:t>
            </a:fld>
            <a:endParaRPr lang="de-DE" dirty="0"/>
          </a:p>
        </p:txBody>
      </p:sp>
    </p:spTree>
    <p:extLst>
      <p:ext uri="{BB962C8B-B14F-4D97-AF65-F5344CB8AC3E}">
        <p14:creationId xmlns:p14="http://schemas.microsoft.com/office/powerpoint/2010/main" val="302373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
        <p:nvSpPr>
          <p:cNvPr id="3" name="Fußzeilenplatzhalter 2"/>
          <p:cNvSpPr>
            <a:spLocks noGrp="1"/>
          </p:cNvSpPr>
          <p:nvPr>
            <p:ph type="ftr" sz="quarter" idx="16"/>
          </p:nvPr>
        </p:nvSpPr>
        <p:spPr/>
        <p:txBody>
          <a:bodyPr/>
          <a:lstStyle/>
          <a:p>
            <a:r>
              <a:rPr lang="de-DE" dirty="0"/>
              <a:t>Lawinenrisiko</a:t>
            </a:r>
          </a:p>
        </p:txBody>
      </p:sp>
      <p:sp>
        <p:nvSpPr>
          <p:cNvPr id="4" name="Foliennummernplatzhalter 3"/>
          <p:cNvSpPr>
            <a:spLocks noGrp="1"/>
          </p:cNvSpPr>
          <p:nvPr>
            <p:ph type="sldNum" sz="quarter" idx="17"/>
          </p:nvPr>
        </p:nvSpPr>
        <p:spPr/>
        <p:txBody>
          <a:bodyPr/>
          <a:lstStyle/>
          <a:p>
            <a:fld id="{0587C55C-8FD2-3442-83A0-B9DD0B70EC6B}" type="slidenum">
              <a:rPr lang="de-DE" smtClean="0"/>
              <a:pPr/>
              <a:t>15</a:t>
            </a:fld>
            <a:endParaRPr lang="de-DE" dirty="0"/>
          </a:p>
        </p:txBody>
      </p:sp>
      <p:sp>
        <p:nvSpPr>
          <p:cNvPr id="5" name="Titel 4"/>
          <p:cNvSpPr>
            <a:spLocks noGrp="1"/>
          </p:cNvSpPr>
          <p:nvPr>
            <p:ph type="title"/>
          </p:nvPr>
        </p:nvSpPr>
        <p:spPr/>
        <p:txBody>
          <a:bodyPr/>
          <a:lstStyle/>
          <a:p>
            <a:r>
              <a:rPr lang="de-DE" dirty="0"/>
              <a:t>Lawinenrisiko</a:t>
            </a:r>
            <a:endParaRPr lang="de-AT" dirty="0"/>
          </a:p>
        </p:txBody>
      </p:sp>
      <p:sp>
        <p:nvSpPr>
          <p:cNvPr id="6" name="Textplatzhalter 5"/>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19"/>
          </p:nvPr>
        </p:nvSpPr>
        <p:spPr>
          <a:xfrm>
            <a:off x="7208322" y="2275609"/>
            <a:ext cx="4710627" cy="3683866"/>
          </a:xfrm>
        </p:spPr>
        <p:txBody>
          <a:bodyPr/>
          <a:lstStyle/>
          <a:p>
            <a:pPr marL="0" indent="0" algn="ctr">
              <a:buNone/>
            </a:pPr>
            <a:r>
              <a:rPr lang="de-DE" dirty="0"/>
              <a:t>Risiko entsteht erst dann, wenn sich ein*e </a:t>
            </a:r>
            <a:r>
              <a:rPr lang="de-DE" b="1" dirty="0"/>
              <a:t>Freerider*in </a:t>
            </a:r>
            <a:r>
              <a:rPr lang="de-DE" dirty="0"/>
              <a:t>bei herrschender Lawinengefahr im Lawinengelände </a:t>
            </a:r>
            <a:r>
              <a:rPr lang="de-DE" b="1" dirty="0"/>
              <a:t>exponiert</a:t>
            </a:r>
            <a:r>
              <a:rPr lang="de-DE" dirty="0"/>
              <a:t>.</a:t>
            </a:r>
            <a:endParaRPr lang="de-AT" dirty="0"/>
          </a:p>
        </p:txBody>
      </p:sp>
    </p:spTree>
    <p:extLst>
      <p:ext uri="{BB962C8B-B14F-4D97-AF65-F5344CB8AC3E}">
        <p14:creationId xmlns:p14="http://schemas.microsoft.com/office/powerpoint/2010/main" val="326171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dirty="0"/>
              <a:t>Lawinenrisiko</a:t>
            </a:r>
          </a:p>
        </p:txBody>
      </p:sp>
      <p:sp>
        <p:nvSpPr>
          <p:cNvPr id="3" name="Foliennummernplatzhalter 2"/>
          <p:cNvSpPr>
            <a:spLocks noGrp="1"/>
          </p:cNvSpPr>
          <p:nvPr>
            <p:ph type="sldNum" sz="quarter" idx="12"/>
          </p:nvPr>
        </p:nvSpPr>
        <p:spPr/>
        <p:txBody>
          <a:bodyPr/>
          <a:lstStyle/>
          <a:p>
            <a:fld id="{0587C55C-8FD2-3442-83A0-B9DD0B70EC6B}" type="slidenum">
              <a:rPr lang="de-DE" smtClean="0"/>
              <a:t>16</a:t>
            </a:fld>
            <a:endParaRPr lang="de-DE"/>
          </a:p>
        </p:txBody>
      </p:sp>
      <p:sp>
        <p:nvSpPr>
          <p:cNvPr id="4" name="Titel 3"/>
          <p:cNvSpPr>
            <a:spLocks noGrp="1"/>
          </p:cNvSpPr>
          <p:nvPr>
            <p:ph type="title"/>
          </p:nvPr>
        </p:nvSpPr>
        <p:spPr/>
        <p:txBody>
          <a:bodyPr/>
          <a:lstStyle/>
          <a:p>
            <a:r>
              <a:rPr lang="de-DE" dirty="0"/>
              <a:t>Lawinenrisiko</a:t>
            </a:r>
            <a:endParaRPr lang="de-AT" dirty="0"/>
          </a:p>
        </p:txBody>
      </p:sp>
      <p:sp>
        <p:nvSpPr>
          <p:cNvPr id="5" name="Textplatzhalter 4"/>
          <p:cNvSpPr>
            <a:spLocks noGrp="1"/>
          </p:cNvSpPr>
          <p:nvPr>
            <p:ph type="body" sz="quarter" idx="14"/>
          </p:nvPr>
        </p:nvSpPr>
        <p:spPr>
          <a:xfrm>
            <a:off x="911217" y="1297492"/>
            <a:ext cx="10676484" cy="4664075"/>
          </a:xfrm>
        </p:spPr>
        <p:txBody>
          <a:bodyPr/>
          <a:lstStyle/>
          <a:p>
            <a:pPr marL="0" indent="0">
              <a:spcAft>
                <a:spcPts val="1000"/>
              </a:spcAft>
              <a:buNone/>
            </a:pPr>
            <a:r>
              <a:rPr lang="de-DE" dirty="0"/>
              <a:t>Die </a:t>
            </a:r>
            <a:r>
              <a:rPr lang="de-DE" b="1" dirty="0"/>
              <a:t>Höhe des Risikos</a:t>
            </a:r>
            <a:r>
              <a:rPr lang="de-DE" dirty="0"/>
              <a:t> definiert sich aus </a:t>
            </a:r>
            <a:r>
              <a:rPr lang="de-DE" b="1" dirty="0"/>
              <a:t>Eintrittswahrscheinlichkeit</a:t>
            </a:r>
            <a:r>
              <a:rPr lang="de-DE" dirty="0"/>
              <a:t> und </a:t>
            </a:r>
            <a:r>
              <a:rPr lang="de-DE" b="1" dirty="0"/>
              <a:t>Schadensausmaß</a:t>
            </a:r>
            <a:r>
              <a:rPr lang="de-DE" dirty="0"/>
              <a:t>: </a:t>
            </a:r>
            <a:endParaRPr lang="de-AT" dirty="0"/>
          </a:p>
          <a:p>
            <a:r>
              <a:rPr lang="de-DE" dirty="0"/>
              <a:t>Je höher die Eintrittswahrscheinlichkeit eines Lawinenabgangs, </a:t>
            </a:r>
            <a:r>
              <a:rPr lang="de-DE" sz="2600" dirty="0"/>
              <a:t>desto höher ist das Risiko, sofern auch ein Schaden möglich ist.</a:t>
            </a:r>
          </a:p>
          <a:p>
            <a:pPr lvl="1"/>
            <a:r>
              <a:rPr lang="de-DE" dirty="0"/>
              <a:t>z. B. sehr schlechte Schneedeckenstabilität, viele Gefahrenstellen/Auslösepunkte </a:t>
            </a:r>
          </a:p>
          <a:p>
            <a:pPr lvl="1"/>
            <a:r>
              <a:rPr lang="de-DE" dirty="0"/>
              <a:t>z. B. Verschüttung eines Menschen oder Zerstörung eines Gebäudes</a:t>
            </a:r>
          </a:p>
          <a:p>
            <a:pPr marL="0" indent="0">
              <a:buNone/>
            </a:pPr>
            <a:endParaRPr lang="de-DE" sz="2600" dirty="0"/>
          </a:p>
          <a:p>
            <a:r>
              <a:rPr lang="de-DE" dirty="0"/>
              <a:t>Auch mit einem höheren Schadensausmaß steigt das Risiko an.</a:t>
            </a:r>
          </a:p>
          <a:p>
            <a:pPr lvl="1"/>
            <a:r>
              <a:rPr lang="de-DE" dirty="0"/>
              <a:t>z. B. Verschüttung einer Gruppe anstatt einer Einzelperson</a:t>
            </a:r>
            <a:endParaRPr lang="de-AT" dirty="0"/>
          </a:p>
          <a:p>
            <a:pPr lvl="0"/>
            <a:endParaRPr lang="de-DE" dirty="0"/>
          </a:p>
          <a:p>
            <a:pPr marL="0" lvl="0" indent="0">
              <a:buNone/>
            </a:pPr>
            <a:endParaRPr lang="de-DE" dirty="0"/>
          </a:p>
          <a:p>
            <a:pPr marL="0" indent="0">
              <a:buNone/>
            </a:pPr>
            <a:endParaRPr lang="de-AT" dirty="0"/>
          </a:p>
        </p:txBody>
      </p:sp>
    </p:spTree>
    <p:extLst>
      <p:ext uri="{BB962C8B-B14F-4D97-AF65-F5344CB8AC3E}">
        <p14:creationId xmlns:p14="http://schemas.microsoft.com/office/powerpoint/2010/main" val="3377703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17</a:t>
            </a:fld>
            <a:endParaRPr lang="de-DE" dirty="0"/>
          </a:p>
        </p:txBody>
      </p:sp>
      <p:sp>
        <p:nvSpPr>
          <p:cNvPr id="3" name="Fußzeilenplatzhalter 2"/>
          <p:cNvSpPr>
            <a:spLocks noGrp="1"/>
          </p:cNvSpPr>
          <p:nvPr>
            <p:ph type="ftr" sz="quarter" idx="10"/>
          </p:nvPr>
        </p:nvSpPr>
        <p:spPr/>
        <p:txBody>
          <a:bodyPr/>
          <a:lstStyle/>
          <a:p>
            <a:r>
              <a:rPr lang="de-DE" dirty="0"/>
              <a:t>Lawinengefahr/-risiko und Geländewahl</a:t>
            </a:r>
          </a:p>
        </p:txBody>
      </p:sp>
      <p:sp>
        <p:nvSpPr>
          <p:cNvPr id="4" name="Textplatzhalter 3"/>
          <p:cNvSpPr>
            <a:spLocks noGrp="1"/>
          </p:cNvSpPr>
          <p:nvPr>
            <p:ph type="body" sz="quarter" idx="13"/>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01 Lawinenbericht - Lawinengefahr</a:t>
            </a:r>
            <a:endParaRPr lang="de-AT" sz="2400" dirty="0">
              <a:solidFill>
                <a:schemeClr val="bg1">
                  <a:alpha val="30000"/>
                </a:schemeClr>
              </a:solidFill>
            </a:endParaRPr>
          </a:p>
        </p:txBody>
      </p:sp>
      <p:sp>
        <p:nvSpPr>
          <p:cNvPr id="5" name="Textplatzhalter 4"/>
          <p:cNvSpPr>
            <a:spLocks noGrp="1"/>
          </p:cNvSpPr>
          <p:nvPr>
            <p:ph type="body" sz="quarter" idx="14"/>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02 Lawinenrisiko</a:t>
            </a:r>
          </a:p>
        </p:txBody>
      </p:sp>
      <p:sp>
        <p:nvSpPr>
          <p:cNvPr id="6" name="Textplatzhalter 5"/>
          <p:cNvSpPr>
            <a:spLocks noGrp="1"/>
          </p:cNvSpPr>
          <p:nvPr>
            <p:ph type="body" sz="quarter" idx="15"/>
          </p:nvPr>
        </p:nvSpPr>
        <p:spPr>
          <a:solidFill>
            <a:srgbClr val="7834FF"/>
          </a:solidFill>
        </p:spPr>
        <p:txBody>
          <a:bodyPr vert="horz" lIns="91440" tIns="45720" rIns="91440" bIns="45720" rtlCol="0" anchor="ctr">
            <a:noAutofit/>
          </a:bodyPr>
          <a:lstStyle/>
          <a:p>
            <a:r>
              <a:rPr lang="de-DE" dirty="0"/>
              <a:t>03 Rolle des Geländes</a:t>
            </a:r>
            <a:endParaRPr lang="de-AT" dirty="0"/>
          </a:p>
        </p:txBody>
      </p:sp>
      <p:sp>
        <p:nvSpPr>
          <p:cNvPr id="7" name="Textplatzhalter 6"/>
          <p:cNvSpPr>
            <a:spLocks noGrp="1"/>
          </p:cNvSpPr>
          <p:nvPr>
            <p:ph type="body" sz="quarter" idx="16"/>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04 Standardmaßnahmen im Gelände</a:t>
            </a:r>
            <a:endParaRPr lang="de-AT" sz="2400" dirty="0">
              <a:solidFill>
                <a:schemeClr val="bg1">
                  <a:alpha val="30000"/>
                </a:schemeClr>
              </a:solidFill>
            </a:endParaRPr>
          </a:p>
        </p:txBody>
      </p:sp>
    </p:spTree>
    <p:extLst>
      <p:ext uri="{BB962C8B-B14F-4D97-AF65-F5344CB8AC3E}">
        <p14:creationId xmlns:p14="http://schemas.microsoft.com/office/powerpoint/2010/main" val="2887384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18</a:t>
            </a:fld>
            <a:endParaRPr lang="de-DE" dirty="0"/>
          </a:p>
        </p:txBody>
      </p:sp>
      <p:sp>
        <p:nvSpPr>
          <p:cNvPr id="3" name="Fußzeilenplatzhalter 2"/>
          <p:cNvSpPr>
            <a:spLocks noGrp="1"/>
          </p:cNvSpPr>
          <p:nvPr>
            <p:ph type="ftr" sz="quarter" idx="10"/>
          </p:nvPr>
        </p:nvSpPr>
        <p:spPr/>
        <p:txBody>
          <a:bodyPr/>
          <a:lstStyle/>
          <a:p>
            <a:r>
              <a:rPr lang="de-DE" dirty="0"/>
              <a:t>Geländewahl</a:t>
            </a:r>
          </a:p>
        </p:txBody>
      </p:sp>
      <p:sp>
        <p:nvSpPr>
          <p:cNvPr id="4" name="Titel 3"/>
          <p:cNvSpPr>
            <a:spLocks noGrp="1"/>
          </p:cNvSpPr>
          <p:nvPr>
            <p:ph type="title"/>
          </p:nvPr>
        </p:nvSpPr>
        <p:spPr/>
        <p:txBody>
          <a:bodyPr/>
          <a:lstStyle/>
          <a:p>
            <a:r>
              <a:rPr lang="de-AT" i="1" dirty="0"/>
              <a:t>„Wenn der Schnee das Problem ist, </a:t>
            </a:r>
            <a:br>
              <a:rPr lang="de-AT" i="1" dirty="0"/>
            </a:br>
            <a:r>
              <a:rPr lang="de-AT" i="1" dirty="0"/>
              <a:t>ist das Gelände die Lösung!“</a:t>
            </a:r>
            <a:br>
              <a:rPr lang="de-AT" i="1" dirty="0"/>
            </a:br>
            <a:r>
              <a:rPr lang="de-DE" sz="2500" dirty="0"/>
              <a:t>Wild Walt</a:t>
            </a:r>
            <a:r>
              <a:rPr lang="de-AT" dirty="0"/>
              <a:t> </a:t>
            </a:r>
          </a:p>
        </p:txBody>
      </p:sp>
    </p:spTree>
    <p:extLst>
      <p:ext uri="{BB962C8B-B14F-4D97-AF65-F5344CB8AC3E}">
        <p14:creationId xmlns:p14="http://schemas.microsoft.com/office/powerpoint/2010/main" val="1578240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6"/>
          </p:nvPr>
        </p:nvSpPr>
        <p:spPr/>
        <p:txBody>
          <a:bodyPr/>
          <a:lstStyle/>
          <a:p>
            <a:r>
              <a:rPr lang="de-DE" dirty="0"/>
              <a:t>Geländewahl</a:t>
            </a:r>
          </a:p>
        </p:txBody>
      </p:sp>
      <p:sp>
        <p:nvSpPr>
          <p:cNvPr id="4" name="Foliennummernplatzhalter 3"/>
          <p:cNvSpPr>
            <a:spLocks noGrp="1"/>
          </p:cNvSpPr>
          <p:nvPr>
            <p:ph type="sldNum" sz="quarter" idx="17"/>
          </p:nvPr>
        </p:nvSpPr>
        <p:spPr/>
        <p:txBody>
          <a:bodyPr/>
          <a:lstStyle/>
          <a:p>
            <a:fld id="{0587C55C-8FD2-3442-83A0-B9DD0B70EC6B}" type="slidenum">
              <a:rPr lang="de-DE" smtClean="0"/>
              <a:pPr/>
              <a:t>19</a:t>
            </a:fld>
            <a:endParaRPr lang="de-DE" dirty="0"/>
          </a:p>
        </p:txBody>
      </p:sp>
      <p:sp>
        <p:nvSpPr>
          <p:cNvPr id="5" name="Titel 4"/>
          <p:cNvSpPr>
            <a:spLocks noGrp="1"/>
          </p:cNvSpPr>
          <p:nvPr>
            <p:ph type="title"/>
          </p:nvPr>
        </p:nvSpPr>
        <p:spPr/>
        <p:txBody>
          <a:bodyPr/>
          <a:lstStyle/>
          <a:p>
            <a:r>
              <a:rPr lang="de-DE" dirty="0"/>
              <a:t>Welche Rolle spielt das Gelände?</a:t>
            </a:r>
            <a:endParaRPr lang="de-AT" dirty="0"/>
          </a:p>
        </p:txBody>
      </p:sp>
      <p:sp>
        <p:nvSpPr>
          <p:cNvPr id="6" name="Textplatzhalter 5"/>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8" name="Textplatzhalter 6"/>
          <p:cNvSpPr>
            <a:spLocks noGrp="1"/>
          </p:cNvSpPr>
          <p:nvPr>
            <p:ph type="body" sz="quarter" idx="19"/>
          </p:nvPr>
        </p:nvSpPr>
        <p:spPr>
          <a:xfrm>
            <a:off x="7260334" y="1296022"/>
            <a:ext cx="4824293" cy="4619340"/>
          </a:xfrm>
        </p:spPr>
        <p:txBody>
          <a:bodyPr/>
          <a:lstStyle/>
          <a:p>
            <a:pPr marL="0" indent="0">
              <a:spcAft>
                <a:spcPts val="1000"/>
              </a:spcAft>
              <a:buNone/>
            </a:pPr>
            <a:r>
              <a:rPr lang="de-DE" b="1" dirty="0"/>
              <a:t>Risikosteuerung über die Eintrittswahrscheinlichkeit</a:t>
            </a:r>
          </a:p>
          <a:p>
            <a:pPr marL="0" indent="0">
              <a:buNone/>
            </a:pPr>
            <a:r>
              <a:rPr lang="de-DE" dirty="0"/>
              <a:t>Verzicht/Ausschluss von…</a:t>
            </a:r>
          </a:p>
          <a:p>
            <a:pPr marL="269875" lvl="1" indent="-269875"/>
            <a:r>
              <a:rPr lang="de-DE" sz="2600" dirty="0"/>
              <a:t> Gelände über 30°</a:t>
            </a:r>
          </a:p>
          <a:p>
            <a:pPr marL="269875" lvl="1" indent="-269875"/>
            <a:r>
              <a:rPr lang="de-DE" sz="2600" dirty="0"/>
              <a:t> großen Hängen</a:t>
            </a:r>
            <a:endParaRPr lang="de-AT" sz="2600" dirty="0"/>
          </a:p>
          <a:p>
            <a:pPr marL="269875" lvl="1" indent="-269875"/>
            <a:r>
              <a:rPr lang="de-DE" sz="2600" dirty="0"/>
              <a:t> Geländefallen und Einzugsgebieten</a:t>
            </a:r>
            <a:endParaRPr lang="de-AT" sz="2600" dirty="0"/>
          </a:p>
          <a:p>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257172"/>
            <a:ext cx="6987284" cy="4658189"/>
          </a:xfrm>
          <a:prstGeom prst="rect">
            <a:avLst/>
          </a:prstGeom>
          <a:ln>
            <a:solidFill>
              <a:srgbClr val="7834FF"/>
            </a:solidFill>
          </a:ln>
        </p:spPr>
      </p:pic>
    </p:spTree>
    <p:extLst>
      <p:ext uri="{BB962C8B-B14F-4D97-AF65-F5344CB8AC3E}">
        <p14:creationId xmlns:p14="http://schemas.microsoft.com/office/powerpoint/2010/main" val="1786944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a:t>
            </a:fld>
            <a:endParaRPr lang="de-DE" dirty="0"/>
          </a:p>
        </p:txBody>
      </p:sp>
      <p:sp>
        <p:nvSpPr>
          <p:cNvPr id="3" name="Fußzeilenplatzhalter 2"/>
          <p:cNvSpPr>
            <a:spLocks noGrp="1"/>
          </p:cNvSpPr>
          <p:nvPr>
            <p:ph type="ftr" sz="quarter" idx="10"/>
          </p:nvPr>
        </p:nvSpPr>
        <p:spPr/>
        <p:txBody>
          <a:bodyPr/>
          <a:lstStyle/>
          <a:p>
            <a:r>
              <a:rPr lang="de-DE" dirty="0"/>
              <a:t>Lawinengefahr/-risiko und Geländewahl</a:t>
            </a:r>
          </a:p>
        </p:txBody>
      </p:sp>
      <p:sp>
        <p:nvSpPr>
          <p:cNvPr id="4" name="Textplatzhalter 3"/>
          <p:cNvSpPr>
            <a:spLocks noGrp="1"/>
          </p:cNvSpPr>
          <p:nvPr>
            <p:ph type="body" sz="quarter" idx="13"/>
          </p:nvPr>
        </p:nvSpPr>
        <p:spPr/>
        <p:txBody>
          <a:bodyPr/>
          <a:lstStyle/>
          <a:p>
            <a:r>
              <a:rPr lang="de-DE" dirty="0"/>
              <a:t>01 Lawinenbericht - </a:t>
            </a:r>
            <a:r>
              <a:rPr lang="de-DE" b="1" dirty="0"/>
              <a:t>Lawinengefahr</a:t>
            </a:r>
            <a:endParaRPr lang="de-AT" b="1" dirty="0"/>
          </a:p>
        </p:txBody>
      </p:sp>
      <p:sp>
        <p:nvSpPr>
          <p:cNvPr id="5" name="Textplatzhalter 4"/>
          <p:cNvSpPr>
            <a:spLocks noGrp="1"/>
          </p:cNvSpPr>
          <p:nvPr>
            <p:ph type="body" sz="quarter" idx="14"/>
          </p:nvPr>
        </p:nvSpPr>
        <p:spPr>
          <a:solidFill>
            <a:srgbClr val="7834FF"/>
          </a:solidFill>
        </p:spPr>
        <p:txBody>
          <a:bodyPr vert="horz" lIns="91440" tIns="45720" rIns="91440" bIns="45720" rtlCol="0" anchor="ctr">
            <a:noAutofit/>
          </a:bodyPr>
          <a:lstStyle/>
          <a:p>
            <a:r>
              <a:rPr lang="de-DE" dirty="0"/>
              <a:t>02 </a:t>
            </a:r>
            <a:r>
              <a:rPr lang="de-DE" b="1" dirty="0"/>
              <a:t>Lawinenrisiko</a:t>
            </a:r>
          </a:p>
        </p:txBody>
      </p:sp>
      <p:sp>
        <p:nvSpPr>
          <p:cNvPr id="6" name="Textplatzhalter 5"/>
          <p:cNvSpPr>
            <a:spLocks noGrp="1"/>
          </p:cNvSpPr>
          <p:nvPr>
            <p:ph type="body" sz="quarter" idx="15"/>
          </p:nvPr>
        </p:nvSpPr>
        <p:spPr>
          <a:solidFill>
            <a:srgbClr val="7834FF"/>
          </a:solidFill>
        </p:spPr>
        <p:txBody>
          <a:bodyPr vert="horz" lIns="91440" tIns="45720" rIns="91440" bIns="45720" rtlCol="0" anchor="ctr">
            <a:noAutofit/>
          </a:bodyPr>
          <a:lstStyle/>
          <a:p>
            <a:r>
              <a:rPr lang="de-DE" dirty="0"/>
              <a:t>03 Rolle des Geländes</a:t>
            </a:r>
            <a:endParaRPr lang="de-AT" dirty="0"/>
          </a:p>
        </p:txBody>
      </p:sp>
      <p:sp>
        <p:nvSpPr>
          <p:cNvPr id="7" name="Textplatzhalter 6"/>
          <p:cNvSpPr>
            <a:spLocks noGrp="1"/>
          </p:cNvSpPr>
          <p:nvPr>
            <p:ph type="body" sz="quarter" idx="16"/>
          </p:nvPr>
        </p:nvSpPr>
        <p:spPr>
          <a:solidFill>
            <a:srgbClr val="7834FF"/>
          </a:solidFill>
        </p:spPr>
        <p:txBody>
          <a:bodyPr vert="horz" lIns="91440" tIns="45720" rIns="91440" bIns="45720" rtlCol="0" anchor="ctr">
            <a:noAutofit/>
          </a:bodyPr>
          <a:lstStyle/>
          <a:p>
            <a:r>
              <a:rPr lang="de-DE" dirty="0"/>
              <a:t>04 Standardmaßnahmen im Gelände</a:t>
            </a:r>
            <a:endParaRPr lang="de-AT" dirty="0"/>
          </a:p>
        </p:txBody>
      </p:sp>
    </p:spTree>
    <p:extLst>
      <p:ext uri="{BB962C8B-B14F-4D97-AF65-F5344CB8AC3E}">
        <p14:creationId xmlns:p14="http://schemas.microsoft.com/office/powerpoint/2010/main" val="106454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Risikoreduktion durch Geländewahl</a:t>
            </a:r>
            <a:endParaRPr lang="de-AT" dirty="0"/>
          </a:p>
        </p:txBody>
      </p:sp>
      <p:sp>
        <p:nvSpPr>
          <p:cNvPr id="4" name="Textplatzhalter 3"/>
          <p:cNvSpPr>
            <a:spLocks noGrp="1"/>
          </p:cNvSpPr>
          <p:nvPr>
            <p:ph type="body" sz="quarter" idx="18"/>
          </p:nvPr>
        </p:nvSpPr>
        <p:spPr>
          <a:xfrm>
            <a:off x="392793" y="6070877"/>
            <a:ext cx="6797675" cy="186006"/>
          </a:xfrm>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2085754"/>
            <a:ext cx="5730808" cy="3820538"/>
          </a:xfrm>
          <a:prstGeom prst="roundRect">
            <a:avLst>
              <a:gd name="adj" fmla="val 4990"/>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144" y="2085754"/>
            <a:ext cx="5798152" cy="3865435"/>
          </a:xfrm>
          <a:prstGeom prst="roundRect">
            <a:avLst>
              <a:gd name="adj" fmla="val 4972"/>
            </a:avLst>
          </a:prstGeom>
        </p:spPr>
      </p:pic>
      <p:sp>
        <p:nvSpPr>
          <p:cNvPr id="5" name="Textfeld 4">
            <a:extLst>
              <a:ext uri="{FF2B5EF4-FFF2-40B4-BE49-F238E27FC236}">
                <a16:creationId xmlns:a16="http://schemas.microsoft.com/office/drawing/2014/main" id="{CCA558BD-AC8A-3C1D-E0C2-15E53EC86A61}"/>
              </a:ext>
            </a:extLst>
          </p:cNvPr>
          <p:cNvSpPr txBox="1"/>
          <p:nvPr/>
        </p:nvSpPr>
        <p:spPr>
          <a:xfrm>
            <a:off x="273050" y="1305628"/>
            <a:ext cx="11217349" cy="923330"/>
          </a:xfrm>
          <a:prstGeom prst="rect">
            <a:avLst/>
          </a:prstGeom>
          <a:noFill/>
        </p:spPr>
        <p:txBody>
          <a:bodyPr wrap="square" rtlCol="0">
            <a:spAutoFit/>
          </a:bodyPr>
          <a:lstStyle/>
          <a:p>
            <a:r>
              <a:rPr lang="de-AT" b="1" dirty="0"/>
              <a:t>Was ist der Unterschied zwischen den beiden Bildern? </a:t>
            </a:r>
          </a:p>
          <a:p>
            <a:r>
              <a:rPr lang="de-AT" dirty="0"/>
              <a:t>gleicher Tag, gleiche Bedingungen, Standorte nur wenige Meter voneinander entfernt</a:t>
            </a:r>
          </a:p>
          <a:p>
            <a:endParaRPr lang="de-AT" b="1" dirty="0"/>
          </a:p>
        </p:txBody>
      </p:sp>
    </p:spTree>
    <p:extLst>
      <p:ext uri="{BB962C8B-B14F-4D97-AF65-F5344CB8AC3E}">
        <p14:creationId xmlns:p14="http://schemas.microsoft.com/office/powerpoint/2010/main" val="24883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Schätze das Gelände ein!</a:t>
            </a:r>
            <a:endParaRPr lang="de-AT" dirty="0"/>
          </a:p>
        </p:txBody>
      </p:sp>
      <p:sp>
        <p:nvSpPr>
          <p:cNvPr id="12" name="Textplatzhalter 11"/>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Fatmap</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864" y="1164644"/>
            <a:ext cx="8285079" cy="5521751"/>
          </a:xfrm>
          <a:prstGeom prst="roundRect">
            <a:avLst>
              <a:gd name="adj" fmla="val 2030"/>
            </a:avLst>
          </a:prstGeom>
        </p:spPr>
      </p:pic>
    </p:spTree>
    <p:extLst>
      <p:ext uri="{BB962C8B-B14F-4D97-AF65-F5344CB8AC3E}">
        <p14:creationId xmlns:p14="http://schemas.microsoft.com/office/powerpoint/2010/main" val="3862048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Klassifizierung des Geländes</a:t>
            </a:r>
            <a:endParaRPr lang="de-AT" dirty="0"/>
          </a:p>
        </p:txBody>
      </p:sp>
      <p:sp>
        <p:nvSpPr>
          <p:cNvPr id="8" name="Textfeld 7"/>
          <p:cNvSpPr txBox="1"/>
          <p:nvPr/>
        </p:nvSpPr>
        <p:spPr>
          <a:xfrm>
            <a:off x="4232235" y="1898073"/>
            <a:ext cx="3829986" cy="400110"/>
          </a:xfrm>
          <a:prstGeom prst="rect">
            <a:avLst/>
          </a:prstGeom>
          <a:noFill/>
        </p:spPr>
        <p:txBody>
          <a:bodyPr wrap="square" rtlCol="0">
            <a:spAutoFit/>
          </a:bodyPr>
          <a:lstStyle/>
          <a:p>
            <a:pPr algn="ctr"/>
            <a:r>
              <a:rPr lang="de-DE" sz="2000" b="1" dirty="0">
                <a:solidFill>
                  <a:srgbClr val="FF9900"/>
                </a:solidFill>
              </a:rPr>
              <a:t>Anspruchsvoll </a:t>
            </a:r>
            <a:r>
              <a:rPr lang="de-DE" sz="2000" b="1" dirty="0"/>
              <a:t>/ </a:t>
            </a:r>
            <a:r>
              <a:rPr lang="de-DE" sz="2000" b="1" dirty="0" err="1"/>
              <a:t>challenging</a:t>
            </a:r>
            <a:endParaRPr lang="de-AT" sz="2000" b="1" dirty="0"/>
          </a:p>
        </p:txBody>
      </p:sp>
      <p:sp>
        <p:nvSpPr>
          <p:cNvPr id="9" name="Textfeld 8"/>
          <p:cNvSpPr txBox="1"/>
          <p:nvPr/>
        </p:nvSpPr>
        <p:spPr>
          <a:xfrm>
            <a:off x="273049" y="1898073"/>
            <a:ext cx="3829986" cy="400110"/>
          </a:xfrm>
          <a:prstGeom prst="rect">
            <a:avLst/>
          </a:prstGeom>
          <a:noFill/>
        </p:spPr>
        <p:txBody>
          <a:bodyPr wrap="square" rtlCol="0">
            <a:spAutoFit/>
          </a:bodyPr>
          <a:lstStyle/>
          <a:p>
            <a:pPr algn="ctr"/>
            <a:r>
              <a:rPr lang="de-DE" sz="2000" b="1" dirty="0">
                <a:solidFill>
                  <a:srgbClr val="00B050"/>
                </a:solidFill>
              </a:rPr>
              <a:t>Einfach</a:t>
            </a:r>
            <a:r>
              <a:rPr lang="de-DE" sz="2000" b="1" dirty="0"/>
              <a:t> / simple</a:t>
            </a:r>
            <a:endParaRPr lang="de-AT" sz="2000" b="1" dirty="0"/>
          </a:p>
        </p:txBody>
      </p:sp>
      <p:sp>
        <p:nvSpPr>
          <p:cNvPr id="10" name="Textfeld 9"/>
          <p:cNvSpPr txBox="1"/>
          <p:nvPr/>
        </p:nvSpPr>
        <p:spPr>
          <a:xfrm>
            <a:off x="8191419" y="1898073"/>
            <a:ext cx="3664608" cy="400110"/>
          </a:xfrm>
          <a:prstGeom prst="rect">
            <a:avLst/>
          </a:prstGeom>
          <a:noFill/>
        </p:spPr>
        <p:txBody>
          <a:bodyPr wrap="square" rtlCol="0">
            <a:spAutoFit/>
          </a:bodyPr>
          <a:lstStyle/>
          <a:p>
            <a:pPr algn="ctr"/>
            <a:r>
              <a:rPr lang="de-DE" sz="2000" b="1" dirty="0">
                <a:solidFill>
                  <a:srgbClr val="FF0000"/>
                </a:solidFill>
              </a:rPr>
              <a:t>Komplex</a:t>
            </a:r>
            <a:r>
              <a:rPr lang="de-DE" sz="2000" b="1" dirty="0"/>
              <a:t> / </a:t>
            </a:r>
            <a:r>
              <a:rPr lang="de-DE" sz="2000" b="1" dirty="0" err="1"/>
              <a:t>complex</a:t>
            </a:r>
            <a:endParaRPr lang="de-AT" sz="2000" b="1" dirty="0"/>
          </a:p>
        </p:txBody>
      </p:sp>
      <p:sp>
        <p:nvSpPr>
          <p:cNvPr id="12" name="Textplatzhalter 11"/>
          <p:cNvSpPr>
            <a:spLocks noGrp="1"/>
          </p:cNvSpPr>
          <p:nvPr>
            <p:ph type="body" sz="quarter" idx="18"/>
          </p:nvPr>
        </p:nvSpPr>
        <p:spPr>
          <a:xfrm>
            <a:off x="414564" y="5134706"/>
            <a:ext cx="6797675" cy="186006"/>
          </a:xfrm>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49" y="2367611"/>
            <a:ext cx="3905608" cy="2603738"/>
          </a:xfrm>
          <a:prstGeom prst="roundRect">
            <a:avLst>
              <a:gd name="adj" fmla="val 7620"/>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235" y="2367611"/>
            <a:ext cx="3905607" cy="2603738"/>
          </a:xfrm>
          <a:prstGeom prst="roundRect">
            <a:avLst>
              <a:gd name="adj" fmla="val 7488"/>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060" y="2367611"/>
            <a:ext cx="3905607" cy="2603738"/>
          </a:xfrm>
          <a:prstGeom prst="roundRect">
            <a:avLst>
              <a:gd name="adj" fmla="val 4296"/>
            </a:avLst>
          </a:prstGeom>
        </p:spPr>
      </p:pic>
      <p:cxnSp>
        <p:nvCxnSpPr>
          <p:cNvPr id="2" name="Gerade Verbindung mit Pfeil 1">
            <a:extLst>
              <a:ext uri="{FF2B5EF4-FFF2-40B4-BE49-F238E27FC236}">
                <a16:creationId xmlns:a16="http://schemas.microsoft.com/office/drawing/2014/main" id="{05898308-FC42-CADF-0636-7AB052C245C1}"/>
              </a:ext>
            </a:extLst>
          </p:cNvPr>
          <p:cNvCxnSpPr/>
          <p:nvPr/>
        </p:nvCxnSpPr>
        <p:spPr>
          <a:xfrm>
            <a:off x="273049" y="5858189"/>
            <a:ext cx="11493571" cy="0"/>
          </a:xfrm>
          <a:prstGeom prst="straightConnector1">
            <a:avLst/>
          </a:prstGeom>
          <a:ln w="28575">
            <a:solidFill>
              <a:srgbClr val="7834FF"/>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E50C2CA0-D0A8-4B91-601D-8DDC3FDEE7A0}"/>
              </a:ext>
            </a:extLst>
          </p:cNvPr>
          <p:cNvSpPr txBox="1"/>
          <p:nvPr/>
        </p:nvSpPr>
        <p:spPr>
          <a:xfrm>
            <a:off x="192662" y="5899775"/>
            <a:ext cx="5554995" cy="307777"/>
          </a:xfrm>
          <a:prstGeom prst="rect">
            <a:avLst/>
          </a:prstGeom>
          <a:noFill/>
        </p:spPr>
        <p:txBody>
          <a:bodyPr wrap="square" rtlCol="0">
            <a:spAutoFit/>
          </a:bodyPr>
          <a:lstStyle/>
          <a:p>
            <a:r>
              <a:rPr lang="de-DE" sz="1400" dirty="0"/>
              <a:t>steigendes Lawinenrisiko + höhere Konsequenzen</a:t>
            </a:r>
            <a:endParaRPr lang="de-AT" sz="1400" dirty="0"/>
          </a:p>
        </p:txBody>
      </p:sp>
    </p:spTree>
    <p:extLst>
      <p:ext uri="{BB962C8B-B14F-4D97-AF65-F5344CB8AC3E}">
        <p14:creationId xmlns:p14="http://schemas.microsoft.com/office/powerpoint/2010/main" val="313685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7"/>
          </p:nvPr>
        </p:nvSpPr>
        <p:spPr/>
        <p:txBody>
          <a:bodyPr/>
          <a:lstStyle/>
          <a:p>
            <a:fld id="{0587C55C-8FD2-3442-83A0-B9DD0B70EC6B}" type="slidenum">
              <a:rPr lang="de-DE" smtClean="0"/>
              <a:pPr/>
              <a:t>23</a:t>
            </a:fld>
            <a:endParaRPr lang="de-DE" dirty="0"/>
          </a:p>
        </p:txBody>
      </p:sp>
      <p:sp>
        <p:nvSpPr>
          <p:cNvPr id="5" name="Titel 4"/>
          <p:cNvSpPr>
            <a:spLocks noGrp="1"/>
          </p:cNvSpPr>
          <p:nvPr>
            <p:ph type="title"/>
          </p:nvPr>
        </p:nvSpPr>
        <p:spPr/>
        <p:txBody>
          <a:bodyPr/>
          <a:lstStyle/>
          <a:p>
            <a:r>
              <a:rPr lang="de-DE" dirty="0"/>
              <a:t>Einfaches Gelände</a:t>
            </a:r>
            <a:endParaRPr lang="de-AT" dirty="0"/>
          </a:p>
        </p:txBody>
      </p:sp>
      <p:sp>
        <p:nvSpPr>
          <p:cNvPr id="10" name="Textplatzhalter 9"/>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11" name="Textplatzhalter 10"/>
          <p:cNvSpPr>
            <a:spLocks noGrp="1"/>
          </p:cNvSpPr>
          <p:nvPr>
            <p:ph type="body" sz="quarter" idx="19"/>
          </p:nvPr>
        </p:nvSpPr>
        <p:spPr/>
        <p:txBody>
          <a:bodyPr/>
          <a:lstStyle/>
          <a:p>
            <a:pPr marL="0" lvl="1" indent="0">
              <a:buNone/>
            </a:pPr>
            <a:r>
              <a:rPr lang="de-DE" sz="2600" b="1" dirty="0"/>
              <a:t>Merkmale</a:t>
            </a:r>
          </a:p>
          <a:p>
            <a:pPr marL="269875" lvl="1" indent="-269875"/>
            <a:r>
              <a:rPr lang="de-DE" sz="2400" b="1" dirty="0"/>
              <a:t>Hangneigung</a:t>
            </a:r>
            <a:r>
              <a:rPr lang="de-DE" sz="2400" dirty="0"/>
              <a:t>: flaches Gelände unter 30 Grad</a:t>
            </a:r>
          </a:p>
          <a:p>
            <a:pPr marL="269875" lvl="1" indent="-269875"/>
            <a:r>
              <a:rPr lang="de-DE" sz="2400" b="1" dirty="0"/>
              <a:t>keine </a:t>
            </a:r>
            <a:r>
              <a:rPr lang="de-DE" sz="2400" dirty="0"/>
              <a:t>wesentlichen </a:t>
            </a:r>
            <a:r>
              <a:rPr lang="de-DE" sz="2400" b="1" dirty="0"/>
              <a:t>Einzugsgebiete</a:t>
            </a:r>
          </a:p>
          <a:p>
            <a:pPr marL="269875" lvl="1" indent="-269875"/>
            <a:r>
              <a:rPr lang="de-DE" sz="2400" b="1" dirty="0"/>
              <a:t>keine</a:t>
            </a:r>
            <a:r>
              <a:rPr lang="de-DE" sz="2400" dirty="0"/>
              <a:t> </a:t>
            </a:r>
            <a:r>
              <a:rPr lang="de-DE" sz="2400" b="1" dirty="0"/>
              <a:t>Absturzgefahr</a:t>
            </a:r>
          </a:p>
          <a:p>
            <a:pPr marL="269875" lvl="1" indent="-269875"/>
            <a:r>
              <a:rPr lang="de-DE" sz="2400" b="1" dirty="0"/>
              <a:t>Orientierung</a:t>
            </a:r>
            <a:r>
              <a:rPr lang="de-DE" sz="2400" dirty="0"/>
              <a:t> </a:t>
            </a:r>
            <a:r>
              <a:rPr lang="de-DE" sz="2400" b="1" dirty="0"/>
              <a:t>gut</a:t>
            </a:r>
            <a:r>
              <a:rPr lang="de-DE" sz="2400" dirty="0"/>
              <a:t> möglich</a:t>
            </a:r>
          </a:p>
          <a:p>
            <a:pPr marL="269875" lvl="1" indent="-269875"/>
            <a:r>
              <a:rPr lang="de-DE" sz="2400" dirty="0"/>
              <a:t>Nähe zu Infrastruktur (Liftanlagen)</a:t>
            </a:r>
          </a:p>
          <a:p>
            <a:pPr marL="269875" lvl="1" indent="-269875"/>
            <a:endParaRPr lang="de-DE" sz="2600" dirty="0"/>
          </a:p>
        </p:txBody>
      </p:sp>
      <p:sp>
        <p:nvSpPr>
          <p:cNvPr id="8" name="Fußzeilenplatzhalter 2"/>
          <p:cNvSpPr>
            <a:spLocks noGrp="1"/>
          </p:cNvSpPr>
          <p:nvPr>
            <p:ph type="ftr" sz="quarter" idx="16"/>
          </p:nvPr>
        </p:nvSpPr>
        <p:spPr>
          <a:xfrm>
            <a:off x="343942" y="6271200"/>
            <a:ext cx="3842649" cy="306873"/>
          </a:xfrm>
        </p:spPr>
        <p:txBody>
          <a:bodyPr/>
          <a:lstStyle/>
          <a:p>
            <a:r>
              <a:rPr lang="de-DE" dirty="0"/>
              <a:t>Geländewahl</a:t>
            </a:r>
          </a:p>
        </p:txBody>
      </p:sp>
      <p:pic>
        <p:nvPicPr>
          <p:cNvPr id="6" name="Bildplatzhalt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1227921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7"/>
          </p:nvPr>
        </p:nvSpPr>
        <p:spPr/>
        <p:txBody>
          <a:bodyPr/>
          <a:lstStyle/>
          <a:p>
            <a:fld id="{0587C55C-8FD2-3442-83A0-B9DD0B70EC6B}" type="slidenum">
              <a:rPr lang="de-DE" smtClean="0"/>
              <a:pPr/>
              <a:t>24</a:t>
            </a:fld>
            <a:endParaRPr lang="de-DE" dirty="0"/>
          </a:p>
        </p:txBody>
      </p:sp>
      <p:sp>
        <p:nvSpPr>
          <p:cNvPr id="5" name="Titel 4"/>
          <p:cNvSpPr>
            <a:spLocks noGrp="1"/>
          </p:cNvSpPr>
          <p:nvPr>
            <p:ph type="title"/>
          </p:nvPr>
        </p:nvSpPr>
        <p:spPr/>
        <p:txBody>
          <a:bodyPr/>
          <a:lstStyle/>
          <a:p>
            <a:r>
              <a:rPr lang="de-DE" dirty="0"/>
              <a:t>Anspruchsvolles Gelände</a:t>
            </a:r>
            <a:endParaRPr lang="de-AT" dirty="0"/>
          </a:p>
        </p:txBody>
      </p:sp>
      <p:sp>
        <p:nvSpPr>
          <p:cNvPr id="3" name="Textplatzhalter 2"/>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6" name="Textplatzhalter 5"/>
          <p:cNvSpPr>
            <a:spLocks noGrp="1"/>
          </p:cNvSpPr>
          <p:nvPr>
            <p:ph type="body" sz="quarter" idx="19"/>
          </p:nvPr>
        </p:nvSpPr>
        <p:spPr/>
        <p:txBody>
          <a:bodyPr/>
          <a:lstStyle/>
          <a:p>
            <a:pPr marL="0" lvl="1" indent="0">
              <a:buNone/>
            </a:pPr>
            <a:r>
              <a:rPr lang="de-DE" sz="2600" b="1" dirty="0"/>
              <a:t>Merkmale</a:t>
            </a:r>
          </a:p>
          <a:p>
            <a:pPr marL="269875" lvl="1" indent="-269875"/>
            <a:r>
              <a:rPr lang="de-DE" sz="2400" dirty="0"/>
              <a:t>steilere Geländepassagen über 30 Grad</a:t>
            </a:r>
          </a:p>
          <a:p>
            <a:pPr marL="269875" lvl="1" indent="-269875"/>
            <a:r>
              <a:rPr lang="de-DE" sz="2400" b="1" dirty="0"/>
              <a:t>Einzugsgebiete</a:t>
            </a:r>
            <a:r>
              <a:rPr lang="de-DE" sz="2400" dirty="0"/>
              <a:t> gilt es zu beachten</a:t>
            </a:r>
          </a:p>
          <a:p>
            <a:pPr marL="269875" lvl="1" indent="-269875"/>
            <a:r>
              <a:rPr lang="de-DE" sz="2400" dirty="0"/>
              <a:t>teils felsige Abschnitte</a:t>
            </a:r>
          </a:p>
          <a:p>
            <a:pPr marL="269875" lvl="1" indent="-269875"/>
            <a:r>
              <a:rPr lang="de-DE" sz="2400" b="1" dirty="0"/>
              <a:t>Sammelpunkte</a:t>
            </a:r>
            <a:r>
              <a:rPr lang="de-DE" sz="2400" dirty="0"/>
              <a:t> nicht immer gut möglich</a:t>
            </a:r>
          </a:p>
          <a:p>
            <a:pPr marL="269875" lvl="1" indent="-269875"/>
            <a:r>
              <a:rPr lang="de-DE" sz="2400" b="1" dirty="0"/>
              <a:t>Orientierung</a:t>
            </a:r>
            <a:r>
              <a:rPr lang="de-DE" sz="2400" dirty="0"/>
              <a:t> während des Runs nötig</a:t>
            </a:r>
          </a:p>
          <a:p>
            <a:pPr marL="0" indent="0">
              <a:buNone/>
            </a:pPr>
            <a:endParaRPr lang="de-AT" dirty="0"/>
          </a:p>
        </p:txBody>
      </p:sp>
      <p:sp>
        <p:nvSpPr>
          <p:cNvPr id="8" name="Fußzeilenplatzhalter 2"/>
          <p:cNvSpPr>
            <a:spLocks noGrp="1"/>
          </p:cNvSpPr>
          <p:nvPr>
            <p:ph type="ftr" sz="quarter" idx="16"/>
          </p:nvPr>
        </p:nvSpPr>
        <p:spPr>
          <a:xfrm>
            <a:off x="343942" y="6271200"/>
            <a:ext cx="3842649" cy="306873"/>
          </a:xfrm>
        </p:spPr>
        <p:txBody>
          <a:bodyPr/>
          <a:lstStyle/>
          <a:p>
            <a:r>
              <a:rPr lang="de-DE" dirty="0"/>
              <a:t>Geländewahl</a:t>
            </a:r>
          </a:p>
        </p:txBody>
      </p:sp>
      <p:pic>
        <p:nvPicPr>
          <p:cNvPr id="9"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1718985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7"/>
          </p:nvPr>
        </p:nvSpPr>
        <p:spPr/>
        <p:txBody>
          <a:bodyPr/>
          <a:lstStyle/>
          <a:p>
            <a:fld id="{0587C55C-8FD2-3442-83A0-B9DD0B70EC6B}" type="slidenum">
              <a:rPr lang="de-DE" smtClean="0"/>
              <a:pPr/>
              <a:t>25</a:t>
            </a:fld>
            <a:endParaRPr lang="de-DE" dirty="0"/>
          </a:p>
        </p:txBody>
      </p:sp>
      <p:sp>
        <p:nvSpPr>
          <p:cNvPr id="5" name="Titel 4"/>
          <p:cNvSpPr>
            <a:spLocks noGrp="1"/>
          </p:cNvSpPr>
          <p:nvPr>
            <p:ph type="title"/>
          </p:nvPr>
        </p:nvSpPr>
        <p:spPr/>
        <p:txBody>
          <a:bodyPr/>
          <a:lstStyle/>
          <a:p>
            <a:r>
              <a:rPr lang="de-DE" dirty="0"/>
              <a:t>Komplexes Gelände</a:t>
            </a:r>
            <a:endParaRPr lang="de-AT" dirty="0"/>
          </a:p>
        </p:txBody>
      </p:sp>
      <p:sp>
        <p:nvSpPr>
          <p:cNvPr id="3" name="Textplatzhalter 2"/>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6" name="Textplatzhalter 5"/>
          <p:cNvSpPr>
            <a:spLocks noGrp="1"/>
          </p:cNvSpPr>
          <p:nvPr>
            <p:ph type="body" sz="quarter" idx="19"/>
          </p:nvPr>
        </p:nvSpPr>
        <p:spPr>
          <a:xfrm>
            <a:off x="7157629" y="1202397"/>
            <a:ext cx="4710627" cy="4862578"/>
          </a:xfrm>
        </p:spPr>
        <p:txBody>
          <a:bodyPr/>
          <a:lstStyle/>
          <a:p>
            <a:pPr marL="0" lvl="1" indent="0">
              <a:buNone/>
            </a:pPr>
            <a:r>
              <a:rPr lang="de-DE" sz="2600" b="1" dirty="0"/>
              <a:t>Merkmale</a:t>
            </a:r>
          </a:p>
          <a:p>
            <a:pPr marL="269875" lvl="1" indent="-269875"/>
            <a:r>
              <a:rPr lang="de-DE" sz="2400" dirty="0"/>
              <a:t>Sehr steile oder extrem steile Abfahrtsbereiche über 35 Grad</a:t>
            </a:r>
          </a:p>
          <a:p>
            <a:pPr marL="269875" lvl="1" indent="-269875"/>
            <a:r>
              <a:rPr lang="de-DE" sz="2400" dirty="0"/>
              <a:t>große </a:t>
            </a:r>
            <a:r>
              <a:rPr lang="de-DE" sz="2400" b="1" dirty="0"/>
              <a:t>Einzugsgebiete </a:t>
            </a:r>
            <a:r>
              <a:rPr lang="de-DE" sz="2400" dirty="0"/>
              <a:t>vorhanden</a:t>
            </a:r>
          </a:p>
          <a:p>
            <a:pPr marL="269875" lvl="1" indent="-269875"/>
            <a:r>
              <a:rPr lang="de-DE" sz="2400" dirty="0"/>
              <a:t>Absturzgefahr</a:t>
            </a:r>
          </a:p>
          <a:p>
            <a:pPr marL="269875" lvl="1" indent="-269875"/>
            <a:r>
              <a:rPr lang="de-DE" sz="2400" dirty="0"/>
              <a:t>gute </a:t>
            </a:r>
            <a:r>
              <a:rPr lang="de-DE" sz="2400" b="1" dirty="0"/>
              <a:t>Sammelpunkte</a:t>
            </a:r>
            <a:r>
              <a:rPr lang="de-DE" sz="2400" dirty="0"/>
              <a:t> häufig nicht möglich</a:t>
            </a:r>
          </a:p>
          <a:p>
            <a:pPr marL="269875" lvl="1" indent="-269875"/>
            <a:r>
              <a:rPr lang="de-DE" sz="2400" dirty="0"/>
              <a:t>schwierige </a:t>
            </a:r>
            <a:r>
              <a:rPr lang="de-DE" sz="2400" b="1" dirty="0"/>
              <a:t>Linienfindung und Orientierung</a:t>
            </a:r>
          </a:p>
          <a:p>
            <a:pPr marL="269875" lvl="1" indent="-269875"/>
            <a:r>
              <a:rPr lang="de-DE" sz="2400" b="1" dirty="0"/>
              <a:t>Geländefallen </a:t>
            </a:r>
            <a:r>
              <a:rPr lang="de-DE" sz="2400" dirty="0"/>
              <a:t>und Hindernisse im Auslaufbereich</a:t>
            </a:r>
            <a:endParaRPr lang="de-AT" sz="2400" dirty="0"/>
          </a:p>
          <a:p>
            <a:pPr marL="269875" lvl="1" indent="-269875"/>
            <a:endParaRPr lang="de-DE" sz="2600" dirty="0"/>
          </a:p>
          <a:p>
            <a:pPr marL="269875" lvl="1" indent="-269875"/>
            <a:endParaRPr lang="de-DE" sz="2600" dirty="0"/>
          </a:p>
          <a:p>
            <a:pPr marL="269875" lvl="1" indent="-269875"/>
            <a:endParaRPr lang="de-DE" sz="2600" dirty="0"/>
          </a:p>
          <a:p>
            <a:pPr marL="0" indent="0">
              <a:buNone/>
            </a:pPr>
            <a:endParaRPr lang="de-AT" dirty="0"/>
          </a:p>
        </p:txBody>
      </p:sp>
      <p:sp>
        <p:nvSpPr>
          <p:cNvPr id="8" name="Fußzeilenplatzhalter 2"/>
          <p:cNvSpPr>
            <a:spLocks noGrp="1"/>
          </p:cNvSpPr>
          <p:nvPr>
            <p:ph type="ftr" sz="quarter" idx="16"/>
          </p:nvPr>
        </p:nvSpPr>
        <p:spPr>
          <a:xfrm>
            <a:off x="343942" y="6271200"/>
            <a:ext cx="3842649" cy="306873"/>
          </a:xfrm>
        </p:spPr>
        <p:txBody>
          <a:bodyPr/>
          <a:lstStyle/>
          <a:p>
            <a:r>
              <a:rPr lang="de-DE" dirty="0"/>
              <a:t>Geländewahl</a:t>
            </a:r>
          </a:p>
        </p:txBody>
      </p:sp>
      <p:pic>
        <p:nvPicPr>
          <p:cNvPr id="9"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650322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26</a:t>
            </a:fld>
            <a:endParaRPr lang="de-DE" dirty="0"/>
          </a:p>
        </p:txBody>
      </p:sp>
      <p:sp>
        <p:nvSpPr>
          <p:cNvPr id="3" name="Fußzeilenplatzhalter 2"/>
          <p:cNvSpPr>
            <a:spLocks noGrp="1"/>
          </p:cNvSpPr>
          <p:nvPr>
            <p:ph type="ftr" sz="quarter" idx="10"/>
          </p:nvPr>
        </p:nvSpPr>
        <p:spPr/>
        <p:txBody>
          <a:bodyPr/>
          <a:lstStyle/>
          <a:p>
            <a:r>
              <a:rPr lang="de-DE" dirty="0"/>
              <a:t>Lawinengefahr/-risiko und Geländewahl</a:t>
            </a:r>
          </a:p>
        </p:txBody>
      </p:sp>
      <p:sp>
        <p:nvSpPr>
          <p:cNvPr id="4" name="Textplatzhalter 3"/>
          <p:cNvSpPr>
            <a:spLocks noGrp="1"/>
          </p:cNvSpPr>
          <p:nvPr>
            <p:ph type="body" sz="quarter" idx="13"/>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01 Lawinenbericht - Lawinengefahr</a:t>
            </a:r>
            <a:endParaRPr lang="de-AT" sz="2400" dirty="0">
              <a:solidFill>
                <a:schemeClr val="bg1">
                  <a:alpha val="30000"/>
                </a:schemeClr>
              </a:solidFill>
            </a:endParaRPr>
          </a:p>
        </p:txBody>
      </p:sp>
      <p:sp>
        <p:nvSpPr>
          <p:cNvPr id="5" name="Textplatzhalter 4"/>
          <p:cNvSpPr>
            <a:spLocks noGrp="1"/>
          </p:cNvSpPr>
          <p:nvPr>
            <p:ph type="body" sz="quarter" idx="14"/>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02 Lawinenrisiko</a:t>
            </a:r>
          </a:p>
        </p:txBody>
      </p:sp>
      <p:sp>
        <p:nvSpPr>
          <p:cNvPr id="6" name="Textplatzhalter 5"/>
          <p:cNvSpPr>
            <a:spLocks noGrp="1"/>
          </p:cNvSpPr>
          <p:nvPr>
            <p:ph type="body" sz="quarter" idx="15"/>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03 Rolle des Geländes</a:t>
            </a:r>
            <a:endParaRPr lang="de-AT" sz="2400" dirty="0">
              <a:solidFill>
                <a:schemeClr val="bg1">
                  <a:alpha val="30000"/>
                </a:schemeClr>
              </a:solidFill>
            </a:endParaRPr>
          </a:p>
        </p:txBody>
      </p:sp>
      <p:sp>
        <p:nvSpPr>
          <p:cNvPr id="7" name="Textplatzhalter 6"/>
          <p:cNvSpPr>
            <a:spLocks noGrp="1"/>
          </p:cNvSpPr>
          <p:nvPr>
            <p:ph type="body" sz="quarter" idx="16"/>
          </p:nvPr>
        </p:nvSpPr>
        <p:spPr>
          <a:solidFill>
            <a:srgbClr val="7834FF"/>
          </a:solidFill>
        </p:spPr>
        <p:txBody>
          <a:bodyPr vert="horz" lIns="91440" tIns="45720" rIns="91440" bIns="45720" rtlCol="0" anchor="ctr">
            <a:noAutofit/>
          </a:bodyPr>
          <a:lstStyle/>
          <a:p>
            <a:r>
              <a:rPr lang="de-DE" dirty="0"/>
              <a:t>04 Standardmaßnahmen im Gelände</a:t>
            </a:r>
            <a:endParaRPr lang="de-AT" dirty="0"/>
          </a:p>
        </p:txBody>
      </p:sp>
    </p:spTree>
    <p:extLst>
      <p:ext uri="{BB962C8B-B14F-4D97-AF65-F5344CB8AC3E}">
        <p14:creationId xmlns:p14="http://schemas.microsoft.com/office/powerpoint/2010/main" val="255875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7"/>
          </p:nvPr>
        </p:nvSpPr>
        <p:spPr/>
        <p:txBody>
          <a:bodyPr/>
          <a:lstStyle/>
          <a:p>
            <a:fld id="{0587C55C-8FD2-3442-83A0-B9DD0B70EC6B}" type="slidenum">
              <a:rPr lang="de-DE" smtClean="0"/>
              <a:pPr/>
              <a:t>27</a:t>
            </a:fld>
            <a:endParaRPr lang="de-DE" dirty="0"/>
          </a:p>
        </p:txBody>
      </p:sp>
      <p:sp>
        <p:nvSpPr>
          <p:cNvPr id="5" name="Titel 4"/>
          <p:cNvSpPr>
            <a:spLocks noGrp="1"/>
          </p:cNvSpPr>
          <p:nvPr>
            <p:ph type="title"/>
          </p:nvPr>
        </p:nvSpPr>
        <p:spPr/>
        <p:txBody>
          <a:bodyPr/>
          <a:lstStyle/>
          <a:p>
            <a:r>
              <a:rPr lang="de-DE" dirty="0"/>
              <a:t>Standardmaßnahmen im Gelände</a:t>
            </a:r>
            <a:endParaRPr lang="de-AT" dirty="0"/>
          </a:p>
        </p:txBody>
      </p:sp>
      <p:sp>
        <p:nvSpPr>
          <p:cNvPr id="6" name="Textplatzhalter 5"/>
          <p:cNvSpPr>
            <a:spLocks noGrp="1"/>
          </p:cNvSpPr>
          <p:nvPr>
            <p:ph type="body" sz="quarter" idx="18"/>
          </p:nvPr>
        </p:nvSpPr>
        <p:spPr/>
        <p:txBody>
          <a:bodyPr/>
          <a:lstStyle/>
          <a:p>
            <a:endParaRPr lang="de-AT" dirty="0"/>
          </a:p>
        </p:txBody>
      </p:sp>
      <p:sp>
        <p:nvSpPr>
          <p:cNvPr id="7" name="Textplatzhalter 6"/>
          <p:cNvSpPr>
            <a:spLocks noGrp="1"/>
          </p:cNvSpPr>
          <p:nvPr>
            <p:ph type="body" sz="quarter" idx="19"/>
          </p:nvPr>
        </p:nvSpPr>
        <p:spPr>
          <a:xfrm>
            <a:off x="1242466" y="1175465"/>
            <a:ext cx="6442848" cy="4664075"/>
          </a:xfrm>
        </p:spPr>
        <p:txBody>
          <a:bodyPr/>
          <a:lstStyle/>
          <a:p>
            <a:pPr marL="0" indent="0">
              <a:buNone/>
            </a:pPr>
            <a:r>
              <a:rPr lang="de-DE" b="1" dirty="0"/>
              <a:t>Risikoreduzierende Maßnahmen</a:t>
            </a:r>
          </a:p>
          <a:p>
            <a:r>
              <a:rPr lang="de-DE" dirty="0"/>
              <a:t>Ausrüstungscheck</a:t>
            </a:r>
          </a:p>
          <a:p>
            <a:r>
              <a:rPr lang="de-DE" dirty="0"/>
              <a:t>LVS-Check</a:t>
            </a:r>
          </a:p>
          <a:p>
            <a:r>
              <a:rPr lang="de-DE" dirty="0"/>
              <a:t>Abstände einhalten / einzeln fahren</a:t>
            </a:r>
          </a:p>
          <a:p>
            <a:r>
              <a:rPr lang="de-DE" dirty="0"/>
              <a:t>Gefahrenstellen einzeln begehen / befahren</a:t>
            </a:r>
          </a:p>
          <a:p>
            <a:r>
              <a:rPr lang="de-DE" dirty="0"/>
              <a:t>gute Sammelpunkte </a:t>
            </a:r>
          </a:p>
          <a:p>
            <a:r>
              <a:rPr lang="de-DE" dirty="0"/>
              <a:t>offene Kommunikation</a:t>
            </a:r>
          </a:p>
          <a:p>
            <a:r>
              <a:rPr lang="de-DE" dirty="0"/>
              <a:t>ggf. Buddy-System</a:t>
            </a:r>
          </a:p>
        </p:txBody>
      </p:sp>
      <p:sp>
        <p:nvSpPr>
          <p:cNvPr id="8" name="Fußzeilenplatzhalter 2"/>
          <p:cNvSpPr txBox="1">
            <a:spLocks/>
          </p:cNvSpPr>
          <p:nvPr/>
        </p:nvSpPr>
        <p:spPr>
          <a:xfrm>
            <a:off x="392433" y="6268257"/>
            <a:ext cx="3842649" cy="306873"/>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Standardmaßnahmen</a:t>
            </a:r>
          </a:p>
        </p:txBody>
      </p:sp>
    </p:spTree>
    <p:extLst>
      <p:ext uri="{BB962C8B-B14F-4D97-AF65-F5344CB8AC3E}">
        <p14:creationId xmlns:p14="http://schemas.microsoft.com/office/powerpoint/2010/main" val="269699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endParaRPr lang="de-AT" sz="800" dirty="0"/>
          </a:p>
        </p:txBody>
      </p:sp>
      <p:pic>
        <p:nvPicPr>
          <p:cNvPr id="17" name="Grafik 16" descr="Ein Bild, das Text, Screenshot, Karte, Schrift enthält.&#10;&#10;KI-generierte Inhalte können fehlerhaft sein.">
            <a:extLst>
              <a:ext uri="{FF2B5EF4-FFF2-40B4-BE49-F238E27FC236}">
                <a16:creationId xmlns:a16="http://schemas.microsoft.com/office/drawing/2014/main" id="{D844399E-923B-5999-2E7A-3E8A2F034F37}"/>
              </a:ext>
            </a:extLst>
          </p:cNvPr>
          <p:cNvPicPr>
            <a:picLocks noChangeAspect="1"/>
          </p:cNvPicPr>
          <p:nvPr/>
        </p:nvPicPr>
        <p:blipFill>
          <a:blip r:embed="rId3"/>
          <a:srcRect b="15811"/>
          <a:stretch>
            <a:fillRect/>
          </a:stretch>
        </p:blipFill>
        <p:spPr>
          <a:xfrm>
            <a:off x="1106109" y="375613"/>
            <a:ext cx="10883180" cy="6106774"/>
          </a:xfrm>
          <a:prstGeom prst="rect">
            <a:avLst/>
          </a:prstGeom>
        </p:spPr>
      </p:pic>
    </p:spTree>
    <p:extLst>
      <p:ext uri="{BB962C8B-B14F-4D97-AF65-F5344CB8AC3E}">
        <p14:creationId xmlns:p14="http://schemas.microsoft.com/office/powerpoint/2010/main" val="581368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Fazit</a:t>
            </a:r>
            <a:endParaRPr lang="de-AT" dirty="0"/>
          </a:p>
        </p:txBody>
      </p:sp>
      <p:sp>
        <p:nvSpPr>
          <p:cNvPr id="8" name="Textplatzhalter 7"/>
          <p:cNvSpPr>
            <a:spLocks noGrp="1"/>
          </p:cNvSpPr>
          <p:nvPr>
            <p:ph type="body" sz="quarter" idx="14"/>
          </p:nvPr>
        </p:nvSpPr>
        <p:spPr>
          <a:xfrm>
            <a:off x="1162225" y="1193296"/>
            <a:ext cx="10676484" cy="4664075"/>
          </a:xfrm>
        </p:spPr>
        <p:txBody>
          <a:bodyPr/>
          <a:lstStyle/>
          <a:p>
            <a:pPr>
              <a:lnSpc>
                <a:spcPct val="100000"/>
              </a:lnSpc>
            </a:pPr>
            <a:r>
              <a:rPr lang="de-DE" sz="3200" dirty="0"/>
              <a:t>Lawinengefahr allein sagt nichts über das persönliche Risiko aus.</a:t>
            </a:r>
          </a:p>
          <a:p>
            <a:pPr>
              <a:lnSpc>
                <a:spcPct val="100000"/>
              </a:lnSpc>
            </a:pPr>
            <a:r>
              <a:rPr lang="de-DE" sz="3200" dirty="0"/>
              <a:t>Risiko entsteht durch die Exposition im Gefahrenraum und das zu erwartende Schadensausmaß.</a:t>
            </a:r>
          </a:p>
          <a:p>
            <a:pPr>
              <a:lnSpc>
                <a:spcPct val="100000"/>
              </a:lnSpc>
            </a:pPr>
            <a:r>
              <a:rPr lang="de-DE" sz="3200" dirty="0"/>
              <a:t>Maßnahmen zur Reduktion von Eintrittswahrscheinlichkeit und Schadensausmaß senken das Risiko.</a:t>
            </a:r>
          </a:p>
          <a:p>
            <a:pPr>
              <a:lnSpc>
                <a:spcPct val="100000"/>
              </a:lnSpc>
            </a:pPr>
            <a:r>
              <a:rPr lang="de-DE" sz="3200" dirty="0"/>
              <a:t>Das persönliche Risiko kann am besten durch die Geländewahl gesteuert werden.</a:t>
            </a:r>
            <a:endParaRPr lang="de-AT" sz="3200" dirty="0"/>
          </a:p>
        </p:txBody>
      </p:sp>
      <p:sp>
        <p:nvSpPr>
          <p:cNvPr id="3" name="Fußzeilenplatzhalter 2"/>
          <p:cNvSpPr>
            <a:spLocks noGrp="1"/>
          </p:cNvSpPr>
          <p:nvPr>
            <p:ph type="ftr" sz="quarter" idx="4294967295"/>
          </p:nvPr>
        </p:nvSpPr>
        <p:spPr>
          <a:xfrm>
            <a:off x="311728" y="6270625"/>
            <a:ext cx="3841750" cy="307975"/>
          </a:xfrm>
        </p:spPr>
        <p:txBody>
          <a:bodyPr/>
          <a:lstStyle/>
          <a:p>
            <a:r>
              <a:rPr lang="de-DE" dirty="0"/>
              <a:t>Lawinengefahr/-risiko und Geländewahl</a:t>
            </a:r>
          </a:p>
        </p:txBody>
      </p:sp>
      <p:sp>
        <p:nvSpPr>
          <p:cNvPr id="4" name="Foliennummernplatzhalter 3"/>
          <p:cNvSpPr>
            <a:spLocks noGrp="1"/>
          </p:cNvSpPr>
          <p:nvPr>
            <p:ph type="sldNum" sz="quarter" idx="4294967295"/>
          </p:nvPr>
        </p:nvSpPr>
        <p:spPr>
          <a:xfrm>
            <a:off x="8187459" y="6270625"/>
            <a:ext cx="3651250" cy="307975"/>
          </a:xfrm>
        </p:spPr>
        <p:txBody>
          <a:bodyPr/>
          <a:lstStyle/>
          <a:p>
            <a:fld id="{0587C55C-8FD2-3442-83A0-B9DD0B70EC6B}" type="slidenum">
              <a:rPr lang="de-DE" smtClean="0"/>
              <a:pPr/>
              <a:t>29</a:t>
            </a:fld>
            <a:endParaRPr lang="de-DE" dirty="0"/>
          </a:p>
        </p:txBody>
      </p:sp>
    </p:spTree>
    <p:extLst>
      <p:ext uri="{BB962C8B-B14F-4D97-AF65-F5344CB8AC3E}">
        <p14:creationId xmlns:p14="http://schemas.microsoft.com/office/powerpoint/2010/main" val="362355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3</a:t>
            </a:fld>
            <a:endParaRPr lang="de-DE" dirty="0"/>
          </a:p>
        </p:txBody>
      </p:sp>
      <p:sp>
        <p:nvSpPr>
          <p:cNvPr id="3" name="Fußzeilenplatzhalter 2"/>
          <p:cNvSpPr>
            <a:spLocks noGrp="1"/>
          </p:cNvSpPr>
          <p:nvPr>
            <p:ph type="ftr" sz="quarter" idx="10"/>
          </p:nvPr>
        </p:nvSpPr>
        <p:spPr/>
        <p:txBody>
          <a:bodyPr/>
          <a:lstStyle/>
          <a:p>
            <a:r>
              <a:rPr lang="de-DE" dirty="0"/>
              <a:t>Lawinengefahr/-risiko und Geländewahl</a:t>
            </a:r>
          </a:p>
        </p:txBody>
      </p:sp>
      <p:sp>
        <p:nvSpPr>
          <p:cNvPr id="4" name="Textplatzhalter 3"/>
          <p:cNvSpPr>
            <a:spLocks noGrp="1"/>
          </p:cNvSpPr>
          <p:nvPr>
            <p:ph type="body" sz="quarter" idx="13"/>
          </p:nvPr>
        </p:nvSpPr>
        <p:spPr>
          <a:solidFill>
            <a:srgbClr val="7834FF"/>
          </a:solidFill>
        </p:spPr>
        <p:txBody>
          <a:bodyPr vert="horz" lIns="91440" tIns="45720" rIns="91440" bIns="45720" rtlCol="0" anchor="ctr">
            <a:noAutofit/>
          </a:bodyPr>
          <a:lstStyle/>
          <a:p>
            <a:r>
              <a:rPr lang="de-DE" dirty="0"/>
              <a:t>01 Lawinenbericht - Lawinengefahr</a:t>
            </a:r>
            <a:endParaRPr lang="de-AT" dirty="0"/>
          </a:p>
        </p:txBody>
      </p:sp>
      <p:sp>
        <p:nvSpPr>
          <p:cNvPr id="5" name="Textplatzhalter 4"/>
          <p:cNvSpPr>
            <a:spLocks noGrp="1"/>
          </p:cNvSpPr>
          <p:nvPr>
            <p:ph type="body" sz="quarter" idx="14"/>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02 Lawinenrisiko</a:t>
            </a:r>
          </a:p>
        </p:txBody>
      </p:sp>
      <p:sp>
        <p:nvSpPr>
          <p:cNvPr id="6" name="Textplatzhalter 5"/>
          <p:cNvSpPr>
            <a:spLocks noGrp="1"/>
          </p:cNvSpPr>
          <p:nvPr>
            <p:ph type="body" sz="quarter" idx="15"/>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03 Rolle des Geländes</a:t>
            </a:r>
            <a:endParaRPr lang="de-AT" sz="2400" dirty="0">
              <a:solidFill>
                <a:schemeClr val="bg1">
                  <a:alpha val="30000"/>
                </a:schemeClr>
              </a:solidFill>
            </a:endParaRPr>
          </a:p>
        </p:txBody>
      </p:sp>
      <p:sp>
        <p:nvSpPr>
          <p:cNvPr id="7" name="Textplatzhalter 6"/>
          <p:cNvSpPr>
            <a:spLocks noGrp="1"/>
          </p:cNvSpPr>
          <p:nvPr>
            <p:ph type="body" sz="quarter" idx="16"/>
          </p:nvPr>
        </p:nvSpPr>
        <p:spPr>
          <a:solidFill>
            <a:srgbClr val="7834FF">
              <a:alpha val="30000"/>
            </a:srgbClr>
          </a:solidFill>
        </p:spPr>
        <p:txBody>
          <a:bodyPr vert="horz" lIns="91440" tIns="45720" rIns="91440" bIns="45720" rtlCol="0" anchor="ctr">
            <a:noAutofit/>
          </a:bodyPr>
          <a:lstStyle/>
          <a:p>
            <a:r>
              <a:rPr lang="de-DE" sz="2400" dirty="0">
                <a:solidFill>
                  <a:schemeClr val="bg1">
                    <a:alpha val="30000"/>
                  </a:schemeClr>
                </a:solidFill>
              </a:rPr>
              <a:t>04 Standardmaßnahmen im Gelände</a:t>
            </a:r>
            <a:endParaRPr lang="de-AT" sz="2400" dirty="0">
              <a:solidFill>
                <a:schemeClr val="bg1">
                  <a:alpha val="30000"/>
                </a:schemeClr>
              </a:solidFill>
            </a:endParaRPr>
          </a:p>
        </p:txBody>
      </p:sp>
    </p:spTree>
    <p:extLst>
      <p:ext uri="{BB962C8B-B14F-4D97-AF65-F5344CB8AC3E}">
        <p14:creationId xmlns:p14="http://schemas.microsoft.com/office/powerpoint/2010/main" val="276147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6897B-F97F-178C-B6CB-4C7ED2D1A29D}"/>
              </a:ext>
            </a:extLst>
          </p:cNvPr>
          <p:cNvSpPr>
            <a:spLocks noGrp="1"/>
          </p:cNvSpPr>
          <p:nvPr>
            <p:ph type="ctrTitle"/>
          </p:nvPr>
        </p:nvSpPr>
        <p:spPr/>
        <p:txBody>
          <a:bodyPr>
            <a:normAutofit/>
          </a:bodyPr>
          <a:lstStyle/>
          <a:p>
            <a:r>
              <a:rPr lang="de-AT" sz="6000" dirty="0">
                <a:latin typeface="Arial" panose="020B0604020202020204" pitchFamily="34" charset="0"/>
                <a:cs typeface="Arial" panose="020B0604020202020204" pitchFamily="34" charset="0"/>
              </a:rPr>
              <a:t>Enjoy the </a:t>
            </a:r>
            <a:r>
              <a:rPr lang="de-AT" sz="6000" dirty="0" err="1">
                <a:latin typeface="Arial" panose="020B0604020202020204" pitchFamily="34" charset="0"/>
                <a:cs typeface="Arial" panose="020B0604020202020204" pitchFamily="34" charset="0"/>
              </a:rPr>
              <a:t>powder</a:t>
            </a:r>
            <a:r>
              <a:rPr lang="de-AT" sz="6000" dirty="0">
                <a:latin typeface="Arial" panose="020B0604020202020204" pitchFamily="34" charset="0"/>
                <a:cs typeface="Arial" panose="020B0604020202020204" pitchFamily="34" charset="0"/>
              </a:rPr>
              <a:t> (</a:t>
            </a:r>
            <a:r>
              <a:rPr lang="de-AT" sz="6000" dirty="0" err="1">
                <a:latin typeface="Arial" panose="020B0604020202020204" pitchFamily="34" charset="0"/>
                <a:cs typeface="Arial" panose="020B0604020202020204" pitchFamily="34" charset="0"/>
              </a:rPr>
              <a:t>safely</a:t>
            </a:r>
            <a:r>
              <a:rPr lang="de-AT" sz="6000" dirty="0">
                <a:latin typeface="Arial" panose="020B0604020202020204" pitchFamily="34" charset="0"/>
                <a:cs typeface="Arial" panose="020B0604020202020204" pitchFamily="34" charset="0"/>
              </a:rPr>
              <a:t>)!</a:t>
            </a:r>
            <a:endParaRPr lang="de-DE" sz="6000" dirty="0"/>
          </a:p>
        </p:txBody>
      </p:sp>
      <p:sp>
        <p:nvSpPr>
          <p:cNvPr id="4" name="Foliennummernplatzhalter 3">
            <a:extLst>
              <a:ext uri="{FF2B5EF4-FFF2-40B4-BE49-F238E27FC236}">
                <a16:creationId xmlns:a16="http://schemas.microsoft.com/office/drawing/2014/main" id="{8CCDE391-4879-6271-D967-1E0BD3736FB8}"/>
              </a:ext>
            </a:extLst>
          </p:cNvPr>
          <p:cNvSpPr>
            <a:spLocks noGrp="1"/>
          </p:cNvSpPr>
          <p:nvPr>
            <p:ph type="sldNum" sz="quarter" idx="12"/>
          </p:nvPr>
        </p:nvSpPr>
        <p:spPr/>
        <p:txBody>
          <a:bodyPr/>
          <a:lstStyle/>
          <a:p>
            <a:fld id="{0587C55C-8FD2-3442-83A0-B9DD0B70EC6B}" type="slidenum">
              <a:rPr lang="de-DE" smtClean="0"/>
              <a:pPr/>
              <a:t>30</a:t>
            </a:fld>
            <a:endParaRPr lang="de-DE" dirty="0"/>
          </a:p>
        </p:txBody>
      </p:sp>
      <p:sp>
        <p:nvSpPr>
          <p:cNvPr id="6" name="Bildplatzhalter 5"/>
          <p:cNvSpPr>
            <a:spLocks noGrp="1"/>
          </p:cNvSpPr>
          <p:nvPr>
            <p:ph type="pic" sz="quarter" idx="13"/>
          </p:nvPr>
        </p:nvSpPr>
        <p:spPr/>
        <p:txBody>
          <a:bodyPr/>
          <a:lstStyle/>
          <a:p>
            <a:endParaRPr lang="de-AT"/>
          </a:p>
        </p:txBody>
      </p:sp>
    </p:spTree>
    <p:extLst>
      <p:ext uri="{BB962C8B-B14F-4D97-AF65-F5344CB8AC3E}">
        <p14:creationId xmlns:p14="http://schemas.microsoft.com/office/powerpoint/2010/main" val="422327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822" b="8822"/>
          <a:stretch>
            <a:fillRect/>
          </a:stretch>
        </p:blipFill>
        <p:spPr/>
      </p:pic>
      <p:sp>
        <p:nvSpPr>
          <p:cNvPr id="3" name="Fußzeilenplatzhalter 2"/>
          <p:cNvSpPr>
            <a:spLocks noGrp="1"/>
          </p:cNvSpPr>
          <p:nvPr>
            <p:ph type="ftr" sz="quarter" idx="16"/>
          </p:nvPr>
        </p:nvSpPr>
        <p:spPr/>
        <p:txBody>
          <a:bodyPr/>
          <a:lstStyle/>
          <a:p>
            <a:r>
              <a:rPr lang="de-DE" dirty="0"/>
              <a:t>Lawinenbericht</a:t>
            </a:r>
          </a:p>
        </p:txBody>
      </p:sp>
      <p:sp>
        <p:nvSpPr>
          <p:cNvPr id="4" name="Foliennummernplatzhalter 3"/>
          <p:cNvSpPr>
            <a:spLocks noGrp="1"/>
          </p:cNvSpPr>
          <p:nvPr>
            <p:ph type="sldNum" sz="quarter" idx="17"/>
          </p:nvPr>
        </p:nvSpPr>
        <p:spPr/>
        <p:txBody>
          <a:bodyPr/>
          <a:lstStyle/>
          <a:p>
            <a:fld id="{0587C55C-8FD2-3442-83A0-B9DD0B70EC6B}" type="slidenum">
              <a:rPr lang="de-DE" smtClean="0"/>
              <a:pPr/>
              <a:t>4</a:t>
            </a:fld>
            <a:endParaRPr lang="de-DE" dirty="0"/>
          </a:p>
        </p:txBody>
      </p:sp>
      <p:sp>
        <p:nvSpPr>
          <p:cNvPr id="5" name="Titel 4"/>
          <p:cNvSpPr>
            <a:spLocks noGrp="1"/>
          </p:cNvSpPr>
          <p:nvPr>
            <p:ph type="title"/>
          </p:nvPr>
        </p:nvSpPr>
        <p:spPr/>
        <p:txBody>
          <a:bodyPr/>
          <a:lstStyle/>
          <a:p>
            <a:r>
              <a:rPr lang="de-DE" dirty="0"/>
              <a:t>Lawinenbericht bzw. -prognose</a:t>
            </a:r>
            <a:endParaRPr lang="de-AT" dirty="0"/>
          </a:p>
        </p:txBody>
      </p:sp>
      <p:sp>
        <p:nvSpPr>
          <p:cNvPr id="6" name="Textplatzhalter 5"/>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AT" sz="800" dirty="0"/>
              <a:t> / LWD Tirol</a:t>
            </a:r>
          </a:p>
        </p:txBody>
      </p:sp>
      <p:sp>
        <p:nvSpPr>
          <p:cNvPr id="7" name="Textplatzhalter 6"/>
          <p:cNvSpPr>
            <a:spLocks noGrp="1"/>
          </p:cNvSpPr>
          <p:nvPr>
            <p:ph type="body" sz="quarter" idx="19"/>
          </p:nvPr>
        </p:nvSpPr>
        <p:spPr/>
        <p:txBody>
          <a:bodyPr/>
          <a:lstStyle/>
          <a:p>
            <a:r>
              <a:rPr lang="de-CH" dirty="0"/>
              <a:t>detaillierte Informationen zum Ist-Zustand der Schneedecke, deren Entwicklung für den </a:t>
            </a:r>
            <a:r>
              <a:rPr lang="de-CH"/>
              <a:t>nächsten Tag </a:t>
            </a:r>
            <a:r>
              <a:rPr lang="de-CH" dirty="0"/>
              <a:t>und der daraus resultierenden Lawinengefahr </a:t>
            </a:r>
          </a:p>
        </p:txBody>
      </p:sp>
    </p:spTree>
    <p:extLst>
      <p:ext uri="{BB962C8B-B14F-4D97-AF65-F5344CB8AC3E}">
        <p14:creationId xmlns:p14="http://schemas.microsoft.com/office/powerpoint/2010/main" val="196599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Lawinenbericht</a:t>
            </a:r>
            <a:endParaRPr lang="de-AT" dirty="0"/>
          </a:p>
        </p:txBody>
      </p:sp>
      <p:sp>
        <p:nvSpPr>
          <p:cNvPr id="4" name="Textplatzhalter 3"/>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endParaRPr lang="de-AT" sz="80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06" y="1164428"/>
            <a:ext cx="8141597" cy="5428964"/>
          </a:xfrm>
          <a:prstGeom prst="roundRect">
            <a:avLst>
              <a:gd name="adj" fmla="val 5588"/>
            </a:avLst>
          </a:prstGeom>
        </p:spPr>
      </p:pic>
    </p:spTree>
    <p:extLst>
      <p:ext uri="{BB962C8B-B14F-4D97-AF65-F5344CB8AC3E}">
        <p14:creationId xmlns:p14="http://schemas.microsoft.com/office/powerpoint/2010/main" val="86943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Übersichtskarte der Regionen</a:t>
            </a:r>
            <a:endParaRPr lang="de-AT" dirty="0"/>
          </a:p>
        </p:txBody>
      </p:sp>
      <p:sp>
        <p:nvSpPr>
          <p:cNvPr id="6" name="Textplatzhalter 5"/>
          <p:cNvSpPr>
            <a:spLocks noGrp="1"/>
          </p:cNvSpPr>
          <p:nvPr>
            <p:ph type="body" sz="quarter" idx="18"/>
          </p:nvPr>
        </p:nvSpPr>
        <p:spPr>
          <a:xfrm>
            <a:off x="273050" y="6492924"/>
            <a:ext cx="6797675" cy="186006"/>
          </a:xfrm>
        </p:spPr>
        <p:txBody>
          <a:bodyPr/>
          <a:lstStyle/>
          <a:p>
            <a:r>
              <a:rPr lang="de-AT" sz="2000" dirty="0">
                <a:hlinkClick r:id="rId3"/>
              </a:rPr>
              <a:t>Lawinenvorhersage | </a:t>
            </a:r>
            <a:r>
              <a:rPr lang="de-AT" sz="2000" dirty="0" err="1">
                <a:hlinkClick r:id="rId3"/>
              </a:rPr>
              <a:t>Lawinen.report</a:t>
            </a:r>
            <a:endParaRPr lang="de-AT" sz="2000" dirty="0"/>
          </a:p>
        </p:txBody>
      </p:sp>
      <p:pic>
        <p:nvPicPr>
          <p:cNvPr id="4" name="Bildplatzhalter 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959" r="5959"/>
          <a:stretch>
            <a:fillRect/>
          </a:stretch>
        </p:blipFill>
        <p:spPr>
          <a:xfrm>
            <a:off x="273050" y="1097657"/>
            <a:ext cx="11499273" cy="5285470"/>
          </a:xfrm>
        </p:spPr>
      </p:pic>
    </p:spTree>
    <p:extLst>
      <p:ext uri="{BB962C8B-B14F-4D97-AF65-F5344CB8AC3E}">
        <p14:creationId xmlns:p14="http://schemas.microsoft.com/office/powerpoint/2010/main" val="159665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2800" dirty="0"/>
              <a:t>Detaillierte Überblick über eine Region</a:t>
            </a:r>
            <a:endParaRPr lang="de-AT" sz="2800" dirty="0"/>
          </a:p>
        </p:txBody>
      </p:sp>
      <p:sp>
        <p:nvSpPr>
          <p:cNvPr id="6" name="Textplatzhalter 5"/>
          <p:cNvSpPr>
            <a:spLocks noGrp="1"/>
          </p:cNvSpPr>
          <p:nvPr>
            <p:ph type="body" sz="quarter" idx="18"/>
          </p:nvPr>
        </p:nvSpPr>
        <p:spPr/>
        <p:txBody>
          <a:bodyPr/>
          <a:lstStyle/>
          <a:p>
            <a:endParaRPr lang="de-AT"/>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736" y="1064890"/>
            <a:ext cx="8175350" cy="5451471"/>
          </a:xfrm>
          <a:prstGeom prst="roundRect">
            <a:avLst>
              <a:gd name="adj" fmla="val 3134"/>
            </a:avLst>
          </a:prstGeom>
        </p:spPr>
      </p:pic>
    </p:spTree>
    <p:extLst>
      <p:ext uri="{BB962C8B-B14F-4D97-AF65-F5344CB8AC3E}">
        <p14:creationId xmlns:p14="http://schemas.microsoft.com/office/powerpoint/2010/main" val="162225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6"/>
          </p:nvPr>
        </p:nvSpPr>
        <p:spPr/>
        <p:txBody>
          <a:bodyPr/>
          <a:lstStyle/>
          <a:p>
            <a:r>
              <a:rPr lang="de-DE" dirty="0"/>
              <a:t>Lawinengefahr</a:t>
            </a:r>
          </a:p>
        </p:txBody>
      </p:sp>
      <p:sp>
        <p:nvSpPr>
          <p:cNvPr id="4" name="Foliennummernplatzhalter 3"/>
          <p:cNvSpPr>
            <a:spLocks noGrp="1"/>
          </p:cNvSpPr>
          <p:nvPr>
            <p:ph type="sldNum" sz="quarter" idx="17"/>
          </p:nvPr>
        </p:nvSpPr>
        <p:spPr/>
        <p:txBody>
          <a:bodyPr/>
          <a:lstStyle/>
          <a:p>
            <a:fld id="{0587C55C-8FD2-3442-83A0-B9DD0B70EC6B}" type="slidenum">
              <a:rPr lang="de-DE" smtClean="0"/>
              <a:pPr/>
              <a:t>8</a:t>
            </a:fld>
            <a:endParaRPr lang="de-DE" dirty="0"/>
          </a:p>
        </p:txBody>
      </p:sp>
      <p:sp>
        <p:nvSpPr>
          <p:cNvPr id="5" name="Titel 4"/>
          <p:cNvSpPr>
            <a:spLocks noGrp="1"/>
          </p:cNvSpPr>
          <p:nvPr>
            <p:ph type="title"/>
          </p:nvPr>
        </p:nvSpPr>
        <p:spPr/>
        <p:txBody>
          <a:bodyPr/>
          <a:lstStyle/>
          <a:p>
            <a:r>
              <a:rPr lang="de-DE" dirty="0"/>
              <a:t>Lawinen</a:t>
            </a:r>
            <a:r>
              <a:rPr lang="de-DE" b="1" dirty="0"/>
              <a:t>gefahr</a:t>
            </a:r>
            <a:r>
              <a:rPr lang="de-DE" dirty="0"/>
              <a:t>enstufe</a:t>
            </a:r>
            <a:endParaRPr lang="de-AT" dirty="0"/>
          </a:p>
        </p:txBody>
      </p:sp>
      <p:sp>
        <p:nvSpPr>
          <p:cNvPr id="6" name="Textplatzhalter 5"/>
          <p:cNvSpPr>
            <a:spLocks noGrp="1"/>
          </p:cNvSpPr>
          <p:nvPr>
            <p:ph type="body" sz="quarter" idx="18"/>
          </p:nvPr>
        </p:nvSpPr>
        <p:spPr/>
        <p:txBody>
          <a:bodyPr/>
          <a:lstStyle/>
          <a:p>
            <a:endParaRPr lang="de-AT"/>
          </a:p>
        </p:txBody>
      </p:sp>
      <p:sp>
        <p:nvSpPr>
          <p:cNvPr id="7" name="Textplatzhalter 6"/>
          <p:cNvSpPr>
            <a:spLocks noGrp="1"/>
          </p:cNvSpPr>
          <p:nvPr>
            <p:ph type="body" sz="quarter" idx="19"/>
          </p:nvPr>
        </p:nvSpPr>
        <p:spPr>
          <a:xfrm>
            <a:off x="7221578" y="1729943"/>
            <a:ext cx="4710627" cy="3942801"/>
          </a:xfrm>
        </p:spPr>
        <p:txBody>
          <a:bodyPr/>
          <a:lstStyle/>
          <a:p>
            <a:pPr marL="0" indent="0">
              <a:buNone/>
            </a:pPr>
            <a:r>
              <a:rPr lang="de-DE" dirty="0"/>
              <a:t>Parameter für die Erstellung der Gefahrenstufe:</a:t>
            </a:r>
          </a:p>
          <a:p>
            <a:r>
              <a:rPr lang="de-DE" dirty="0"/>
              <a:t>Stabilität der Schneedecke</a:t>
            </a:r>
          </a:p>
          <a:p>
            <a:r>
              <a:rPr lang="de-DE" dirty="0"/>
              <a:t>Verteilung der Gefahrenstellen</a:t>
            </a:r>
          </a:p>
          <a:p>
            <a:r>
              <a:rPr lang="de-DE" dirty="0"/>
              <a:t>Größe der zu erwartenden Lawinen</a:t>
            </a:r>
          </a:p>
        </p:txBody>
      </p:sp>
      <p:pic>
        <p:nvPicPr>
          <p:cNvPr id="8" name="Grafik 7" descr="Ein Bild, das Text, Screenshot, Diagramm, Karte enthält.&#10;&#10;Automatisch generierte Beschreibung">
            <a:extLst>
              <a:ext uri="{FF2B5EF4-FFF2-40B4-BE49-F238E27FC236}">
                <a16:creationId xmlns:a16="http://schemas.microsoft.com/office/drawing/2014/main" id="{D8E25368-68FF-C997-3609-0722A98E3266}"/>
              </a:ext>
            </a:extLst>
          </p:cNvPr>
          <p:cNvPicPr>
            <a:picLocks noChangeAspect="1"/>
          </p:cNvPicPr>
          <p:nvPr/>
        </p:nvPicPr>
        <p:blipFill>
          <a:blip r:embed="rId3"/>
          <a:stretch>
            <a:fillRect/>
          </a:stretch>
        </p:blipFill>
        <p:spPr>
          <a:xfrm>
            <a:off x="96251" y="1774214"/>
            <a:ext cx="7151271" cy="3309571"/>
          </a:xfrm>
          <a:prstGeom prst="rect">
            <a:avLst/>
          </a:prstGeom>
        </p:spPr>
      </p:pic>
    </p:spTree>
    <p:extLst>
      <p:ext uri="{BB962C8B-B14F-4D97-AF65-F5344CB8AC3E}">
        <p14:creationId xmlns:p14="http://schemas.microsoft.com/office/powerpoint/2010/main" val="225805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Wie wird die Gefahrenstufe bestimmt?</a:t>
            </a:r>
            <a:endParaRPr lang="de-AT" dirty="0"/>
          </a:p>
        </p:txBody>
      </p:sp>
      <p:sp>
        <p:nvSpPr>
          <p:cNvPr id="8" name="Textplatzhalter 7"/>
          <p:cNvSpPr>
            <a:spLocks noGrp="1"/>
          </p:cNvSpPr>
          <p:nvPr>
            <p:ph type="body" sz="quarter" idx="18"/>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4" name="Foliennummernplatzhalter 3"/>
          <p:cNvSpPr>
            <a:spLocks noGrp="1"/>
          </p:cNvSpPr>
          <p:nvPr>
            <p:ph type="sldNum" sz="quarter" idx="4294967295"/>
          </p:nvPr>
        </p:nvSpPr>
        <p:spPr>
          <a:xfrm>
            <a:off x="8366702" y="6285417"/>
            <a:ext cx="3651250" cy="307975"/>
          </a:xfrm>
        </p:spPr>
        <p:txBody>
          <a:bodyPr/>
          <a:lstStyle/>
          <a:p>
            <a:fld id="{0587C55C-8FD2-3442-83A0-B9DD0B70EC6B}" type="slidenum">
              <a:rPr lang="de-DE" smtClean="0"/>
              <a:pPr/>
              <a:t>9</a:t>
            </a:fld>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054" y="846535"/>
            <a:ext cx="8832273" cy="5888183"/>
          </a:xfrm>
          <a:prstGeom prst="rect">
            <a:avLst/>
          </a:prstGeom>
        </p:spPr>
      </p:pic>
    </p:spTree>
    <p:extLst>
      <p:ext uri="{BB962C8B-B14F-4D97-AF65-F5344CB8AC3E}">
        <p14:creationId xmlns:p14="http://schemas.microsoft.com/office/powerpoint/2010/main" val="2000310119"/>
      </p:ext>
    </p:extLst>
  </p:cSld>
  <p:clrMapOvr>
    <a:masterClrMapping/>
  </p:clrMapOvr>
</p:sld>
</file>

<file path=ppt/theme/theme1.xml><?xml version="1.0" encoding="utf-8"?>
<a:theme xmlns:a="http://schemas.openxmlformats.org/drawingml/2006/main" name="Level 3 – Gelän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2FB1E6E3-371F-C341-95F5-3977D926205B}"/>
    </a:ext>
  </a:extLst>
</a:theme>
</file>

<file path=ppt/theme/theme2.xml><?xml version="1.0" encoding="utf-8"?>
<a:theme xmlns:a="http://schemas.openxmlformats.org/drawingml/2006/main" name="Level 2 – Pi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05D783EB-3F07-094D-A2B1-18614819E021}"/>
    </a:ext>
  </a:extLst>
</a:theme>
</file>

<file path=ppt/theme/theme3.xml><?xml version="1.0" encoding="utf-8"?>
<a:theme xmlns:a="http://schemas.openxmlformats.org/drawingml/2006/main" name="Level 1 – Sch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C9DE7FD1-5A23-4040-BC14-794FFF3DEA53}"/>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lwd_snowinstitute_download-vorlage_V1</Template>
  <TotalTime>0</TotalTime>
  <Words>1234</Words>
  <Application>Microsoft Office PowerPoint</Application>
  <PresentationFormat>Breitbild</PresentationFormat>
  <Paragraphs>196</Paragraphs>
  <Slides>30</Slides>
  <Notes>20</Notes>
  <HiddenSlides>0</HiddenSlides>
  <MMClips>0</MMClips>
  <ScaleCrop>false</ScaleCrop>
  <HeadingPairs>
    <vt:vector size="6" baseType="variant">
      <vt:variant>
        <vt:lpstr>Verwendete Schriftarten</vt:lpstr>
      </vt:variant>
      <vt:variant>
        <vt:i4>2</vt:i4>
      </vt:variant>
      <vt:variant>
        <vt:lpstr>Design</vt:lpstr>
      </vt:variant>
      <vt:variant>
        <vt:i4>3</vt:i4>
      </vt:variant>
      <vt:variant>
        <vt:lpstr>Folientitel</vt:lpstr>
      </vt:variant>
      <vt:variant>
        <vt:i4>30</vt:i4>
      </vt:variant>
    </vt:vector>
  </HeadingPairs>
  <TitlesOfParts>
    <vt:vector size="35" baseType="lpstr">
      <vt:lpstr>Arial</vt:lpstr>
      <vt:lpstr>Calibri</vt:lpstr>
      <vt:lpstr>Level 3 – Gelände</vt:lpstr>
      <vt:lpstr>Level 2 – Piste</vt:lpstr>
      <vt:lpstr>Level 1 – Schule</vt:lpstr>
      <vt:lpstr>Von der Lawinengefahr zum Lawinenrisiko. … und warum es auf das Gelände ankommt.</vt:lpstr>
      <vt:lpstr>PowerPoint-Präsentation</vt:lpstr>
      <vt:lpstr>PowerPoint-Präsentation</vt:lpstr>
      <vt:lpstr>Lawinenbericht bzw. -prognose</vt:lpstr>
      <vt:lpstr>Lawinenbericht</vt:lpstr>
      <vt:lpstr>Übersichtskarte der Regionen</vt:lpstr>
      <vt:lpstr>Detaillierte Überblick über eine Region</vt:lpstr>
      <vt:lpstr>Lawinengefahrenstufe</vt:lpstr>
      <vt:lpstr>Wie wird die Gefahrenstufe bestimmt?</vt:lpstr>
      <vt:lpstr>Liest du die Detailbeschreibung der Lawinenprognose?</vt:lpstr>
      <vt:lpstr>Gefahrenbeschreibung</vt:lpstr>
      <vt:lpstr>Schneedecke und Tendenz</vt:lpstr>
      <vt:lpstr>PowerPoint-Präsentation</vt:lpstr>
      <vt:lpstr>Was bedeutet für dich Lawinenrisiko?</vt:lpstr>
      <vt:lpstr>Lawinenrisiko</vt:lpstr>
      <vt:lpstr>Lawinenrisiko</vt:lpstr>
      <vt:lpstr>PowerPoint-Präsentation</vt:lpstr>
      <vt:lpstr>„Wenn der Schnee das Problem ist,  ist das Gelände die Lösung!“ Wild Walt </vt:lpstr>
      <vt:lpstr>Welche Rolle spielt das Gelände?</vt:lpstr>
      <vt:lpstr>Risikoreduktion durch Geländewahl</vt:lpstr>
      <vt:lpstr>Schätze das Gelände ein!</vt:lpstr>
      <vt:lpstr>Klassifizierung des Geländes</vt:lpstr>
      <vt:lpstr>Einfaches Gelände</vt:lpstr>
      <vt:lpstr>Anspruchsvolles Gelände</vt:lpstr>
      <vt:lpstr>Komplexes Gelände</vt:lpstr>
      <vt:lpstr>PowerPoint-Präsentation</vt:lpstr>
      <vt:lpstr>Standardmaßnahmen im Gelände</vt:lpstr>
      <vt:lpstr>PowerPoint-Präsentation</vt:lpstr>
      <vt:lpstr>Fazit</vt:lpstr>
      <vt:lpstr>Enjoy the powder (safely)!</vt:lpstr>
    </vt:vector>
  </TitlesOfParts>
  <Company>Land Tirol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Risikobewusstes  Freeriden</dc:title>
  <dc:creator>TSCHANHENZ Tamara</dc:creator>
  <cp:lastModifiedBy>Tamara Tschanhenz</cp:lastModifiedBy>
  <cp:revision>143</cp:revision>
  <dcterms:created xsi:type="dcterms:W3CDTF">2023-08-17T09:47:44Z</dcterms:created>
  <dcterms:modified xsi:type="dcterms:W3CDTF">2025-10-27T11:12:04Z</dcterms:modified>
</cp:coreProperties>
</file>