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664" r:id="rId2"/>
  </p:sldMasterIdLst>
  <p:notesMasterIdLst>
    <p:notesMasterId r:id="rId38"/>
  </p:notesMasterIdLst>
  <p:sldIdLst>
    <p:sldId id="256" r:id="rId3"/>
    <p:sldId id="286" r:id="rId4"/>
    <p:sldId id="285" r:id="rId5"/>
    <p:sldId id="259" r:id="rId6"/>
    <p:sldId id="284" r:id="rId7"/>
    <p:sldId id="260" r:id="rId8"/>
    <p:sldId id="269" r:id="rId9"/>
    <p:sldId id="270" r:id="rId10"/>
    <p:sldId id="295" r:id="rId11"/>
    <p:sldId id="271" r:id="rId12"/>
    <p:sldId id="272" r:id="rId13"/>
    <p:sldId id="283" r:id="rId14"/>
    <p:sldId id="263" r:id="rId15"/>
    <p:sldId id="273" r:id="rId16"/>
    <p:sldId id="274" r:id="rId17"/>
    <p:sldId id="282" r:id="rId18"/>
    <p:sldId id="265" r:id="rId19"/>
    <p:sldId id="275" r:id="rId20"/>
    <p:sldId id="276" r:id="rId21"/>
    <p:sldId id="281" r:id="rId22"/>
    <p:sldId id="267" r:id="rId23"/>
    <p:sldId id="277" r:id="rId24"/>
    <p:sldId id="279" r:id="rId25"/>
    <p:sldId id="280" r:id="rId26"/>
    <p:sldId id="278" r:id="rId27"/>
    <p:sldId id="268" r:id="rId28"/>
    <p:sldId id="287" r:id="rId29"/>
    <p:sldId id="290" r:id="rId30"/>
    <p:sldId id="294" r:id="rId31"/>
    <p:sldId id="288" r:id="rId32"/>
    <p:sldId id="289" r:id="rId33"/>
    <p:sldId id="292" r:id="rId34"/>
    <p:sldId id="291" r:id="rId35"/>
    <p:sldId id="293" r:id="rId36"/>
    <p:sldId id="296"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CHANHENZ Tamara" initials="TT" lastIdx="3" clrIdx="0">
    <p:extLst>
      <p:ext uri="{19B8F6BF-5375-455C-9EA6-DF929625EA0E}">
        <p15:presenceInfo xmlns:p15="http://schemas.microsoft.com/office/powerpoint/2012/main" userId="TSCHANHENZ Tama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252"/>
    <a:srgbClr val="E1FF01"/>
    <a:srgbClr val="8FF5DF"/>
    <a:srgbClr val="7834FF"/>
    <a:srgbClr val="E0DBC7"/>
    <a:srgbClr val="EFE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83400" autoAdjust="0"/>
  </p:normalViewPr>
  <p:slideViewPr>
    <p:cSldViewPr snapToGrid="0">
      <p:cViewPr varScale="1">
        <p:scale>
          <a:sx n="88" d="100"/>
          <a:sy n="88" d="100"/>
        </p:scale>
        <p:origin x="109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93D862-AA5F-9B40-9BF8-C708ECC764C1}" type="datetimeFigureOut">
              <a:rPr lang="de-DE" smtClean="0"/>
              <a:t>04.07.2025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09B27-CE18-F644-A923-B9DC80339850}" type="slidenum">
              <a:rPr lang="de-DE" smtClean="0"/>
              <a:t>‹Nr.›</a:t>
            </a:fld>
            <a:endParaRPr lang="de-DE"/>
          </a:p>
        </p:txBody>
      </p:sp>
    </p:spTree>
    <p:extLst>
      <p:ext uri="{BB962C8B-B14F-4D97-AF65-F5344CB8AC3E}">
        <p14:creationId xmlns:p14="http://schemas.microsoft.com/office/powerpoint/2010/main" val="1967482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awinen.report/weather/measurement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lawis.at/station/"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Um in den Bergen sicher unterwegs zu sein, sind fundierte Kenntnisse über das Wettergeschehen und das Wissen über die häufigsten Begriffe im Wetterbericht essenziell. Bei der Planung, vor und während einer (alpinen) Tour – egal, ob im Winter oder im Sommer – sollte man sich grundsätzlich mit der Wetterprognose, dem tatsächlichen Wetter bei Beginn der Tour und der Wetterentwicklung im Tagesverlauf auseinandersetzen. Grundvoraussetzung dafür ist, den Wetterbericht zu verstehen und richtig interpretieren zu können.</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a:t>
            </a:fld>
            <a:endParaRPr lang="de-DE"/>
          </a:p>
        </p:txBody>
      </p:sp>
    </p:spTree>
    <p:extLst>
      <p:ext uri="{BB962C8B-B14F-4D97-AF65-F5344CB8AC3E}">
        <p14:creationId xmlns:p14="http://schemas.microsoft.com/office/powerpoint/2010/main" val="99506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Prinzipiell gilt: Je höher der Luftdruck, umso höher die Temperatur – und da der Luftdruck auf Meeresniveau am höchsten ist und mit der Höhe abnimmt, nimmt auch die Temperatur mit der Höhe ab (vertikaler Temperaturgradient). Die Temperaturabnahme mit der Höhe liegt in der Regel bei etwa 0,65 °C pro 100 Höhenmeter. Bei sehr trockener Luft kann es sogar bis zu 1 °C pro 100 Höhenmeter sein.</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14</a:t>
            </a:fld>
            <a:endParaRPr lang="de-DE"/>
          </a:p>
        </p:txBody>
      </p:sp>
    </p:spTree>
    <p:extLst>
      <p:ext uri="{BB962C8B-B14F-4D97-AF65-F5344CB8AC3E}">
        <p14:creationId xmlns:p14="http://schemas.microsoft.com/office/powerpoint/2010/main" val="2657918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Eine Besonderheit spielt die Verteilung der Lufttemperatur bei einer Inversionswetterlage. Dann sind die höheren Luftschichten wärmer als die niederen. Diese Umkehrwetterlage entsteht häufig in den Herbst- und Wintermonaten, wenn sich Kaltluft in Tälern und Niederungen sammelt. Dann ist es in den Tälern trüb und kühl, auf den Bergen dagegen sonnig und mild. Bei winterlichen Hochdrucklagen kann eine Inversionswetterlage sehr beständig sein.</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Hier ist ein Blick in die Webcam eine gute Idee, um die Verhältnisse am Berg besser einschätzen zu können.</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15</a:t>
            </a:fld>
            <a:endParaRPr lang="de-DE"/>
          </a:p>
        </p:txBody>
      </p:sp>
    </p:spTree>
    <p:extLst>
      <p:ext uri="{BB962C8B-B14F-4D97-AF65-F5344CB8AC3E}">
        <p14:creationId xmlns:p14="http://schemas.microsoft.com/office/powerpoint/2010/main" val="196464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17</a:t>
            </a:fld>
            <a:endParaRPr lang="de-DE"/>
          </a:p>
        </p:txBody>
      </p:sp>
    </p:spTree>
    <p:extLst>
      <p:ext uri="{BB962C8B-B14F-4D97-AF65-F5344CB8AC3E}">
        <p14:creationId xmlns:p14="http://schemas.microsoft.com/office/powerpoint/2010/main" val="2327483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Der mittlere Druck der Luft auf Meereshöhe beträgt 1013 hPa, was dem Druck einer 10 m hohen Wassersäule entspricht.  Die Meteorologen verwenden für Prognosen und Analysen meist die Seehöhe, bei welcher der Luftdruck 850 hPa beträgt, was ungefähr bei einer Seehöhe von 1500 m der Fall ist. Der Luftdruck ist aber nicht nur höhenabhängig, sondern verändert sich auch horizontal. Die großräumige Luftdruckverteilung bestimmt die momentane Wetterlage, weshalb Wetterumschwünge häufig auch mit Luftdruckänderungen verbunden sind.</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In großen Höhen, über 2.500 m, nimmt der Luftdruck exponentiell ab. Das bedeutet, dass in demselben Menge Luft, die wir einatmen, weniger Luftteilchen vorhanden sind. Unser Körper muss daher härter arbeiten (u.a. schnellere und tiefere Atmung), um die benötigte Menge an Sauerstoff aufnehmen zu können.</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18</a:t>
            </a:fld>
            <a:endParaRPr lang="de-DE"/>
          </a:p>
        </p:txBody>
      </p:sp>
    </p:spTree>
    <p:extLst>
      <p:ext uri="{BB962C8B-B14F-4D97-AF65-F5344CB8AC3E}">
        <p14:creationId xmlns:p14="http://schemas.microsoft.com/office/powerpoint/2010/main" val="110572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Tiefdruckgebiete entstehen, wenn aufgrund von einwirkender Sonnenstrahlung die Luft erwärmt wird. Erwärmte Luft dehnt sich aus, hat dadurch im Vergleich zur Umgebung eine geringere Dichte und steigt auf. Durch die Erwärmung der Luftmassen kann mehr Wasserdampf aufgenommen und nach oben transportiert werden. Was bei der darauffolgenden Abkühlung, Wolkenbildung zur Folge hat. Deshalb werden Tiefdruckgebiete oft mit bewölktem und regnerischem Wetter in Verbindung gesetzt.</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Hochdruckgebiete entstehen, wenn kalte Luftmassen – aufgrund von einer höheren Dichte – absinken. Hochdruckgebiete werden oft mit Schönwetter in Verbindung gebracht, da die Luft beim Absinken getrocknet/erwärmt wird und Wolken sich auflösen.</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Die Position von Hoch- und Tiefdruckgebieten prägt die Wetterlage.</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19</a:t>
            </a:fld>
            <a:endParaRPr lang="de-DE"/>
          </a:p>
        </p:txBody>
      </p:sp>
    </p:spTree>
    <p:extLst>
      <p:ext uri="{BB962C8B-B14F-4D97-AF65-F5344CB8AC3E}">
        <p14:creationId xmlns:p14="http://schemas.microsoft.com/office/powerpoint/2010/main" val="9757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Ein wesentlicher Faktor für die Entstehung von Wind ist die Erwärmung der Erdoberfläche und der umgebenden Luft durch die Sonne. Erwärmte Luft steigt nach oben und kühlt ab. In kälteren Gebieten sinken kalte, trockene Luftmassen nach unten. Es kommt zu einer Verteilung von unterschiedlichen Luftdrücken. Um diese Luftdruckunterschiede auszugleichen, fließt die Luft von den Gebieten mit hohem Luftdruck zu jenen mit niedrigerem. Dadurch geraten die Luftschichten in Bewegung – das Ergebnis davon ist Wind. Kältere Luft strömt dorthin, wo warme Luft aufsteigt.</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21</a:t>
            </a:fld>
            <a:endParaRPr lang="de-DE"/>
          </a:p>
        </p:txBody>
      </p:sp>
    </p:spTree>
    <p:extLst>
      <p:ext uri="{BB962C8B-B14F-4D97-AF65-F5344CB8AC3E}">
        <p14:creationId xmlns:p14="http://schemas.microsoft.com/office/powerpoint/2010/main" val="4035539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Die Windgeschwindigkeit nimmt aufgrund der Bodenreibung mit der Höhe zu, weshalb es auf den Bergen grundsätzlich windiger ist als in den Tälern. Eine Ausnahme sind hier etwas Pässe und Scharten, wo der sogenannte Düseneffekt dafür sorgen kann, dass es dort windiger ist als auf den Gipfeln. Das geschieht, weil der Wind versucht, um Hindernisse wie Berge herumzufließen und tiefere Übergänge (Pässe, Scharten) sucht.</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Das Gebirge kann aufgrund seines Reliefs und Exposition unterschiedliche Wirkungen auf den Wind haben. So kann das Gebirge den Wind beschleunigen, umlenken als auch seine laminare Strömung stören, sodass Turbulenzen entstehen. Daher können im Gebirge die Hauptwindrichtungen in höheren Lagen auch unterschiedlich zu den – in der Wetterprognose vorhergesagten – Winden in Talsystemen sein.</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In größeren Höhen über dem Boden ist die Luftströmung normalerweise laminar, also gleichmäßig. Allerdings kann die Luftströmung durch die ungleichmäßig beschaffenen Oberflächen von Gebirgen turbulent werden. Wenn Winde auf Hindernisse wie Berge treffen, verringert sich die Windgeschwindigkeit auf der windabgewandten Seite (Lee-Seite). An dieser Stelle bilden sich wiederholt Wirbel in der Luftströmung. Diese Wirbel können sich in Form von plötzlichen Windböen bemerkbar machen. Obwohl die Windgeschwindigkeit im Lee geringer ist als in der windzugewandten Seite (Luv-Seite), tritt dort also eine erhöhte Böigkeit auf.</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Grafik: Der Pfeil zeigt auf die Messung der Windstation </a:t>
            </a:r>
            <a:r>
              <a:rPr lang="de-DE" sz="1200" b="0" i="0" kern="1200" dirty="0" err="1">
                <a:solidFill>
                  <a:schemeClr val="tx1"/>
                </a:solidFill>
                <a:effectLst/>
                <a:latin typeface="+mn-lt"/>
                <a:ea typeface="+mn-ea"/>
                <a:cs typeface="+mn-cs"/>
              </a:rPr>
              <a:t>Rotadl</a:t>
            </a:r>
            <a:r>
              <a:rPr lang="de-DE" sz="1200" b="0" i="0" kern="1200" baseline="0" dirty="0">
                <a:solidFill>
                  <a:schemeClr val="tx1"/>
                </a:solidFill>
                <a:effectLst/>
                <a:latin typeface="+mn-lt"/>
                <a:ea typeface="+mn-ea"/>
                <a:cs typeface="+mn-cs"/>
              </a:rPr>
              <a:t> am Stubaier Gletscher. Die grüne Linie ist die Windgeschwindigkeit und die pinke Linie sind die Windböen, welche wesentlich stärker ausfallen, aber nicht konstant sind. Die Messungen der Wetterstationen sind öffentlich zugänglich und sind für den Wind die wichtigste Informationsquelle bei der Planung eines Tages am Berg. </a:t>
            </a:r>
          </a:p>
          <a:p>
            <a:endParaRPr lang="de-DE" sz="1200" b="0" i="0" kern="1200" baseline="0" dirty="0">
              <a:solidFill>
                <a:schemeClr val="tx1"/>
              </a:solidFill>
              <a:effectLst/>
              <a:latin typeface="+mn-lt"/>
              <a:ea typeface="+mn-ea"/>
              <a:cs typeface="+mn-cs"/>
            </a:endParaRPr>
          </a:p>
          <a:p>
            <a:r>
              <a:rPr lang="de-DE" sz="1200" b="0" i="0" kern="1200" baseline="0" dirty="0">
                <a:solidFill>
                  <a:schemeClr val="tx1"/>
                </a:solidFill>
                <a:effectLst/>
                <a:latin typeface="+mn-lt"/>
                <a:ea typeface="+mn-ea"/>
                <a:cs typeface="+mn-cs"/>
              </a:rPr>
              <a:t>Für Tirol abrufbar unter:  </a:t>
            </a:r>
            <a:r>
              <a:rPr lang="de-AT" dirty="0">
                <a:hlinkClick r:id="rId3"/>
              </a:rPr>
              <a:t>Stationsmesswerte | </a:t>
            </a:r>
            <a:r>
              <a:rPr lang="de-AT" dirty="0" err="1">
                <a:hlinkClick r:id="rId3"/>
              </a:rPr>
              <a:t>Lawinen.report</a:t>
            </a:r>
            <a:endParaRPr lang="de-AT" dirty="0"/>
          </a:p>
          <a:p>
            <a:r>
              <a:rPr lang="de-DE" dirty="0"/>
              <a:t>Österreich und Südtirol: </a:t>
            </a:r>
            <a:r>
              <a:rPr lang="de-AT" dirty="0">
                <a:hlinkClick r:id="rId4"/>
              </a:rPr>
              <a:t>LAWIS</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22</a:t>
            </a:fld>
            <a:endParaRPr lang="de-DE"/>
          </a:p>
        </p:txBody>
      </p:sp>
    </p:spTree>
    <p:extLst>
      <p:ext uri="{BB962C8B-B14F-4D97-AF65-F5344CB8AC3E}">
        <p14:creationId xmlns:p14="http://schemas.microsoft.com/office/powerpoint/2010/main" val="1371935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Die Berg- und Talwind-Zirkulation sind thermisch bedingte Windsysteme, welche im Gebirge aufgrund von horizontalen Temperaturdifferenzen auftreten.</a:t>
            </a:r>
          </a:p>
          <a:p>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-Nach dem Sonnenaufgang wird der Erdboden stark erwärmt, wodurch auch die </a:t>
            </a:r>
            <a:r>
              <a:rPr lang="de-DE" sz="1200" b="0" i="0" kern="1200" dirty="0" err="1">
                <a:solidFill>
                  <a:schemeClr val="tx1"/>
                </a:solidFill>
                <a:effectLst/>
                <a:latin typeface="+mn-lt"/>
                <a:ea typeface="+mn-ea"/>
                <a:cs typeface="+mn-cs"/>
              </a:rPr>
              <a:t>hangnahe</a:t>
            </a:r>
            <a:r>
              <a:rPr lang="de-DE" sz="1200" b="0" i="0" kern="1200" dirty="0">
                <a:solidFill>
                  <a:schemeClr val="tx1"/>
                </a:solidFill>
                <a:effectLst/>
                <a:latin typeface="+mn-lt"/>
                <a:ea typeface="+mn-ea"/>
                <a:cs typeface="+mn-cs"/>
              </a:rPr>
              <a:t> Luft stärker erwärmt wird, als die entferntere Luft, wodurch am Vormittag ein Hangaufwind einsetzt.</a:t>
            </a:r>
          </a:p>
          <a:p>
            <a:pPr fontAlgn="base"/>
            <a:r>
              <a:rPr lang="de-DE" sz="1200" b="0" i="0" kern="1200" dirty="0">
                <a:solidFill>
                  <a:schemeClr val="tx1"/>
                </a:solidFill>
                <a:effectLst/>
                <a:latin typeface="+mn-lt"/>
                <a:ea typeface="+mn-ea"/>
                <a:cs typeface="+mn-cs"/>
              </a:rPr>
              <a:t>-Um diese Luftmassen zu ersetzten, kommt es zu Ausgleichsströmungen aus dem Vorland der Täler durch die Täler – der Talwind.</a:t>
            </a:r>
          </a:p>
          <a:p>
            <a:pPr fontAlgn="base"/>
            <a:r>
              <a:rPr lang="de-DE" sz="1200" b="0" i="0" kern="1200" dirty="0">
                <a:solidFill>
                  <a:schemeClr val="tx1"/>
                </a:solidFill>
                <a:effectLst/>
                <a:latin typeface="+mn-lt"/>
                <a:ea typeface="+mn-ea"/>
                <a:cs typeface="+mn-cs"/>
              </a:rPr>
              <a:t>-Mit dem Sonnenuntergang (oder auch kurz davor) kommen Hangauf- und Talwind zum Erliegen. Nach kurzzeitigem Stillstand kommt es dann zur Umkehr des Windsystems.</a:t>
            </a:r>
          </a:p>
          <a:p>
            <a:pPr fontAlgn="base"/>
            <a:r>
              <a:rPr lang="de-DE" sz="1200" b="0" i="0" kern="1200" dirty="0">
                <a:solidFill>
                  <a:schemeClr val="tx1"/>
                </a:solidFill>
                <a:effectLst/>
                <a:latin typeface="+mn-lt"/>
                <a:ea typeface="+mn-ea"/>
                <a:cs typeface="+mn-cs"/>
              </a:rPr>
              <a:t>-Die Berghänge strahlen viel Wärme aus und kühlen schneller ab, als die Luft über dem Tal. Die kühle und somit dichtere Luft sinkt und strömt die Hänge hinab – der Hangabwind.</a:t>
            </a:r>
          </a:p>
          <a:p>
            <a:pPr fontAlgn="base"/>
            <a:r>
              <a:rPr lang="de-DE" sz="1200" b="0" i="0" kern="1200" dirty="0">
                <a:solidFill>
                  <a:schemeClr val="tx1"/>
                </a:solidFill>
                <a:effectLst/>
                <a:latin typeface="+mn-lt"/>
                <a:ea typeface="+mn-ea"/>
                <a:cs typeface="+mn-cs"/>
              </a:rPr>
              <a:t>-Die kühle Luft von den umliegenden Hängen fließt am </a:t>
            </a:r>
            <a:r>
              <a:rPr lang="de-DE" sz="1200" b="0" i="0" kern="1200" dirty="0" err="1">
                <a:solidFill>
                  <a:schemeClr val="tx1"/>
                </a:solidFill>
                <a:effectLst/>
                <a:latin typeface="+mn-lt"/>
                <a:ea typeface="+mn-ea"/>
                <a:cs typeface="+mn-cs"/>
              </a:rPr>
              <a:t>Talgrund</a:t>
            </a:r>
            <a:r>
              <a:rPr lang="de-DE" sz="1200" b="0" i="0" kern="1200" dirty="0">
                <a:solidFill>
                  <a:schemeClr val="tx1"/>
                </a:solidFill>
                <a:effectLst/>
                <a:latin typeface="+mn-lt"/>
                <a:ea typeface="+mn-ea"/>
                <a:cs typeface="+mn-cs"/>
              </a:rPr>
              <a:t> zusammen und beginnt dann allmählich (aufgrund des begrenzten Talvolumens) </a:t>
            </a:r>
            <a:r>
              <a:rPr lang="de-DE" sz="1200" b="0" i="0" kern="1200" dirty="0" err="1">
                <a:solidFill>
                  <a:schemeClr val="tx1"/>
                </a:solidFill>
                <a:effectLst/>
                <a:latin typeface="+mn-lt"/>
                <a:ea typeface="+mn-ea"/>
                <a:cs typeface="+mn-cs"/>
              </a:rPr>
              <a:t>talauswärts</a:t>
            </a:r>
            <a:r>
              <a:rPr lang="de-DE" sz="1200" b="0" i="0" kern="1200" dirty="0">
                <a:solidFill>
                  <a:schemeClr val="tx1"/>
                </a:solidFill>
                <a:effectLst/>
                <a:latin typeface="+mn-lt"/>
                <a:ea typeface="+mn-ea"/>
                <a:cs typeface="+mn-cs"/>
              </a:rPr>
              <a:t> zu strömen – der </a:t>
            </a:r>
            <a:r>
              <a:rPr lang="de-DE" sz="1200" b="0" i="0" kern="1200" dirty="0" err="1">
                <a:solidFill>
                  <a:schemeClr val="tx1"/>
                </a:solidFill>
                <a:effectLst/>
                <a:latin typeface="+mn-lt"/>
                <a:ea typeface="+mn-ea"/>
                <a:cs typeface="+mn-cs"/>
              </a:rPr>
              <a:t>Bergwind</a:t>
            </a:r>
            <a:r>
              <a:rPr lang="de-DE" sz="1200" b="0" i="0" kern="1200" dirty="0">
                <a:solidFill>
                  <a:schemeClr val="tx1"/>
                </a:solidFill>
                <a:effectLst/>
                <a:latin typeface="+mn-lt"/>
                <a:ea typeface="+mn-ea"/>
                <a:cs typeface="+mn-cs"/>
              </a:rPr>
              <a:t>. Dieser kommt wiederum mit Sonnenaufgang zum Stillstand.</a:t>
            </a:r>
          </a:p>
          <a:p>
            <a:endParaRPr lang="de-DE" baseline="0" dirty="0"/>
          </a:p>
          <a:p>
            <a:r>
              <a:rPr lang="de-DE" dirty="0"/>
              <a:t>Windrichtung beschreibt,</a:t>
            </a:r>
            <a:r>
              <a:rPr lang="de-DE" baseline="0" dirty="0"/>
              <a:t> woher der Wind kommt: z. B.</a:t>
            </a:r>
          </a:p>
          <a:p>
            <a:r>
              <a:rPr lang="de-DE" baseline="0" dirty="0"/>
              <a:t>Talwind = </a:t>
            </a:r>
            <a:r>
              <a:rPr lang="de-DE" baseline="0" dirty="0" err="1"/>
              <a:t>TalEINwind</a:t>
            </a:r>
            <a:r>
              <a:rPr lang="de-DE" baseline="0" dirty="0"/>
              <a:t> aus dem Tal kommend</a:t>
            </a:r>
          </a:p>
          <a:p>
            <a:r>
              <a:rPr lang="de-DE" baseline="0" dirty="0"/>
              <a:t>Westwind = Wind aus dem Westen</a:t>
            </a:r>
          </a:p>
          <a:p>
            <a:endParaRPr lang="de-DE" baseline="0" dirty="0"/>
          </a:p>
          <a:p>
            <a:r>
              <a:rPr lang="de-DE" sz="1050" i="1" baseline="0" dirty="0"/>
              <a:t>*Grafik wird demnächst aktualisiert ohne A und C und Beschriftung</a:t>
            </a:r>
          </a:p>
          <a:p>
            <a:endParaRPr lang="de-DE" sz="1050" i="1" baseline="0" dirty="0"/>
          </a:p>
        </p:txBody>
      </p:sp>
      <p:sp>
        <p:nvSpPr>
          <p:cNvPr id="4" name="Foliennummernplatzhalter 3"/>
          <p:cNvSpPr>
            <a:spLocks noGrp="1"/>
          </p:cNvSpPr>
          <p:nvPr>
            <p:ph type="sldNum" sz="quarter" idx="10"/>
          </p:nvPr>
        </p:nvSpPr>
        <p:spPr/>
        <p:txBody>
          <a:bodyPr/>
          <a:lstStyle/>
          <a:p>
            <a:fld id="{C6E09B27-CE18-F644-A923-B9DC80339850}" type="slidenum">
              <a:rPr lang="de-DE" smtClean="0"/>
              <a:t>23</a:t>
            </a:fld>
            <a:endParaRPr lang="de-DE"/>
          </a:p>
        </p:txBody>
      </p:sp>
    </p:spTree>
    <p:extLst>
      <p:ext uri="{BB962C8B-B14F-4D97-AF65-F5344CB8AC3E}">
        <p14:creationId xmlns:p14="http://schemas.microsoft.com/office/powerpoint/2010/main" val="2582684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Der </a:t>
            </a:r>
            <a:r>
              <a:rPr lang="de-DE" sz="1200" b="0" i="0" kern="1200" dirty="0" err="1">
                <a:solidFill>
                  <a:schemeClr val="tx1"/>
                </a:solidFill>
                <a:effectLst/>
                <a:latin typeface="+mn-lt"/>
                <a:ea typeface="+mn-ea"/>
                <a:cs typeface="+mn-cs"/>
              </a:rPr>
              <a:t>Windchill</a:t>
            </a:r>
            <a:r>
              <a:rPr lang="de-DE" sz="1200" b="0" i="0" kern="1200" dirty="0">
                <a:solidFill>
                  <a:schemeClr val="tx1"/>
                </a:solidFill>
                <a:effectLst/>
                <a:latin typeface="+mn-lt"/>
                <a:ea typeface="+mn-ea"/>
                <a:cs typeface="+mn-cs"/>
              </a:rPr>
              <a:t>-Faktor zeigt, wie sich Temperatur und Wind auf unsere Haut bzw. auf unseren Körper auswirken. Jeder kennt das Gefühl, dass Wind uns abkühlt. Was an heißen Tagen wohltuend sein kann, wird bei Kälte sehr unangenehm und sogar gefährlich. </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24</a:t>
            </a:fld>
            <a:endParaRPr lang="de-DE"/>
          </a:p>
        </p:txBody>
      </p:sp>
    </p:spTree>
    <p:extLst>
      <p:ext uri="{BB962C8B-B14F-4D97-AF65-F5344CB8AC3E}">
        <p14:creationId xmlns:p14="http://schemas.microsoft.com/office/powerpoint/2010/main" val="2411096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Die Schneedecke zeigt sich als wahre Verwandlungskünstlerin. Auf der einen Seite sinkt man hüfttief ein, das andere Mal bleibt man auf ihr stehen, ohne einzubrechen. Beeindruckende imposante Schneewechten zeigen, wie stark der Wind die Schneedecke im Hochgebirge prägt. Durch den Einfluss des Windes ändert sich nicht nur die Schneemenge auf einer bestimmten Fläche, sondern auch die Schichtung sowie die Dichte der Schneeschichten. Meist bleibt einem diese andauernde Veränderung von außen verborgen. Nicht nur der bereits abgelagerte Schnee, sondern auch der fallende Schnee wird vom Wind geprägt. Besonders bei lockerem, trockenem Schnee führt der Wind immer zu Verfrachtungen. Es bilden sich Winddeckel im Luv (windzugewandte Seite) und Triebschneeablagerungen im Lee (windabgeneigte Seite). Auch wird der Schnee von z. B. Kuppen und Rücken abgeblasen und dann in Rinnen und Mulden wieder abgelagert.</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25</a:t>
            </a:fld>
            <a:endParaRPr lang="de-DE"/>
          </a:p>
        </p:txBody>
      </p:sp>
    </p:spTree>
    <p:extLst>
      <p:ext uri="{BB962C8B-B14F-4D97-AF65-F5344CB8AC3E}">
        <p14:creationId xmlns:p14="http://schemas.microsoft.com/office/powerpoint/2010/main" val="2770126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Was ist überhaupt damit gemeint, wenn wir vom „Wetter“ sprechen? Der Begriff bezieht sich auf den aktuellen physikalischen Zustand der untersten Schicht der Atmosphäre an einem bestimmten Ort zu einem bestimmten Zeitpunkt. Das Wetter setzt sich aus Faktoren wie Temperatur, Luftfeuchtigkeit, Niederschlag und Wind zusammen, die verwendet werden, um den Zustand der Atmosphäre zu beschreiben. Bevor aber die genannten Parameter des Wetters beschrieben werden, wird auf die treibende Kraft des Wettergeschehens eingegangen – die Strahlung.</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4</a:t>
            </a:fld>
            <a:endParaRPr lang="de-DE"/>
          </a:p>
        </p:txBody>
      </p:sp>
    </p:spTree>
    <p:extLst>
      <p:ext uri="{BB962C8B-B14F-4D97-AF65-F5344CB8AC3E}">
        <p14:creationId xmlns:p14="http://schemas.microsoft.com/office/powerpoint/2010/main" val="3270611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Wasser kommt in der Atmosphäre in drei verschiedenen Formen (Aggregatzustände) vor: gasförmig (Wasserdampf), flüssig und fest. Wie viel Wasserdampf in der Luft enthalten sein kann, ist stark von der Temperatur abhängig – kalte Luft kann nicht so viel Wasserdampf aufnehmen wie warme Luft. Wie hoch die Luftfeuchtigkeit ist bzw. ob und wann es zur Sättigung und zur Kondensation kommt, ist insbesondere für Wintersportler*innen nicht uninteressant zu wissen.  Es gibt zwei Möglichkeiten wie die Luftfeuchtigkeit angegeben werden kann.</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27</a:t>
            </a:fld>
            <a:endParaRPr lang="de-DE"/>
          </a:p>
        </p:txBody>
      </p:sp>
    </p:spTree>
    <p:extLst>
      <p:ext uri="{BB962C8B-B14F-4D97-AF65-F5344CB8AC3E}">
        <p14:creationId xmlns:p14="http://schemas.microsoft.com/office/powerpoint/2010/main" val="439878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Die relative Luftfeuchtigkeit gibt an, wie viel Prozent der Aufnahmefähigkeit der Luft gerade erreicht sind – spricht man also von 100 Prozent relativer Luftfeuchtigkeit, ist die Luft gesättigt und kann nichts mehr aufnehmen. Bei 50 Prozent relativer Luftfeuchtigkeit ist der Speicher sozusagen halb voll und kann entweder durch Zufuhr von Wasserdampf (z. B. durch Verdunstung) oder durch Abkühlung der Luft erhöht werden.</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28</a:t>
            </a:fld>
            <a:endParaRPr lang="de-DE"/>
          </a:p>
        </p:txBody>
      </p:sp>
    </p:spTree>
    <p:extLst>
      <p:ext uri="{BB962C8B-B14F-4D97-AF65-F5344CB8AC3E}">
        <p14:creationId xmlns:p14="http://schemas.microsoft.com/office/powerpoint/2010/main" val="2265145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Jedes Luftpaket enthält Wasserdampf und kann so weit abgekühlt werden, bis dieser Wasserdampf nicht mehr gehalten werden kann oder eine Sättigung eintritt. Hat ein Luftpaket bereits die höchstmögliche Menge an Wasserdampf aufgenommen und kühlt weiter ab, kommt es zur Kondensation. Es entsteht Tau oder bei einer Lufttemperatur von unter 0 °C Reif. Es können sich aber auch winzige Tröpfchen in der Luft bilden, die wir als Nebel wahrnehmen. Die Temperatur, bei der es zur Kondensation kommt, wird als Taupunkt bezeichnet.</a:t>
            </a:r>
          </a:p>
          <a:p>
            <a:endParaRPr lang="de-DE" dirty="0"/>
          </a:p>
          <a:p>
            <a:r>
              <a:rPr lang="de-DE" sz="1200" b="0" i="0" kern="1200" dirty="0">
                <a:solidFill>
                  <a:schemeClr val="tx1"/>
                </a:solidFill>
                <a:effectLst/>
                <a:latin typeface="+mn-lt"/>
                <a:ea typeface="+mn-ea"/>
                <a:cs typeface="+mn-cs"/>
              </a:rPr>
              <a:t>Ist der Taupunkt niedrig (unter –10 °C), d.h. es ist wenig Wasserdampf in der Luft enthalten, kann die Schneedecke stark ausstrahlen (gibt viel Energie ab). Das zeigt sich für Wintersportler*innen in harten Pisten oder gefrorenen Schneeoberflächen. Ein hoher Taupunkt (höher als –5 °C), der nahe an der Lufttemperatur liegt, bedeutet, dass die Luft (nahezu) gesättigt ist und es womöglich Nebel, Schnee oder Regen gibt.</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29</a:t>
            </a:fld>
            <a:endParaRPr lang="de-DE"/>
          </a:p>
        </p:txBody>
      </p:sp>
    </p:spTree>
    <p:extLst>
      <p:ext uri="{BB962C8B-B14F-4D97-AF65-F5344CB8AC3E}">
        <p14:creationId xmlns:p14="http://schemas.microsoft.com/office/powerpoint/2010/main" val="990148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Planen wir eine Tour, werden wir den Niederschlag genau im Auge behalten. Während im Sommer eher auf Sonnenschein gesetzt wird und Regen nicht als ideales Bergwetter gilt, fiebern wir im Winter dem Niederschlag in Form von Schnee entgegen (anschließend dann natürlich auch der Sonne). Ausschlaggebend für den Schneefall ist die Temperatur innerhalb der Wolke sowie die Lufttemperatur. Sie ist entscheidend dafür, bis in welche Höhe der Niederschlag in Form von Schneekristallen fällt, es also schneit. Die Niederschlagsprognose kann entweder aus dem Wetterbericht herausgelesen werden oder ist anhand von Niederschlagsanimationen ersichtlich. Die Niederschlagsmenge wird meist in mm beschrieben bzw. dargestellt und beschreibt den Niederschlag in flüssiger Form (Regen) – nicht aber die Neuschneemenge.</a:t>
            </a:r>
          </a:p>
          <a:p>
            <a:endParaRPr lang="de-DE" sz="1200" b="0" i="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31</a:t>
            </a:fld>
            <a:endParaRPr lang="de-DE"/>
          </a:p>
        </p:txBody>
      </p:sp>
    </p:spTree>
    <p:extLst>
      <p:ext uri="{BB962C8B-B14F-4D97-AF65-F5344CB8AC3E}">
        <p14:creationId xmlns:p14="http://schemas.microsoft.com/office/powerpoint/2010/main" val="724347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10 mm Niederschlag bedeuten, dass 10 Liter flüssiger Niederschlag (Regen) pro Quadratmeter fallen. Ausschlaggebend ist, für welchen Zeitraum dieser Niederschlag vorausgesagt wird. Fällt dieser in einer Stunde oder verteilt er sich auf vier Stunden? Im Winter macht es einen großen Unterschied, ob Neuschneemengen innerhalb kurzer Zeit oder über einen längeren Zeitraum hinweg eintreffen.</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Schnee hat eine viel niedrigere Dichte als flüssiges Wasser. Daher können 10 mm Niederschlag bei einer Temperatur um den Gefrierpunkt etwa 10 cm Neuschnee bedeuten. Ist es sehr kalt und der Schnee sehr pulvrig (niedrige Dichte), können 10 mm Niederschlag durchaus auch 20 cm Schnee oder bei sehr geringer Dichte auch noch mehr bedeuten.</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32</a:t>
            </a:fld>
            <a:endParaRPr lang="de-DE"/>
          </a:p>
        </p:txBody>
      </p:sp>
    </p:spTree>
    <p:extLst>
      <p:ext uri="{BB962C8B-B14F-4D97-AF65-F5344CB8AC3E}">
        <p14:creationId xmlns:p14="http://schemas.microsoft.com/office/powerpoint/2010/main" val="2708787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33</a:t>
            </a:fld>
            <a:endParaRPr lang="de-DE"/>
          </a:p>
        </p:txBody>
      </p:sp>
    </p:spTree>
    <p:extLst>
      <p:ext uri="{BB962C8B-B14F-4D97-AF65-F5344CB8AC3E}">
        <p14:creationId xmlns:p14="http://schemas.microsoft.com/office/powerpoint/2010/main" val="481192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Die Nutzung von Wetterprognosen ist ein wichtiger Bestandteil der Tourenplanung. Heutzutage ist es dank Wetter-Apps sehr einfach, auf die aktuellen Wetterberichte zuzugreifen. Zwischen den verschiedenen Produkten gibt es natürlich Qualitätsunterschiede und den jeweiligen Wetterprognosen liegen verschiedene Vorhersagemodelle zugrunde.</a:t>
            </a:r>
          </a:p>
          <a:p>
            <a:r>
              <a:rPr lang="de-DE" sz="1200" b="0" i="0" kern="1200" dirty="0">
                <a:solidFill>
                  <a:schemeClr val="tx1"/>
                </a:solidFill>
                <a:effectLst/>
                <a:latin typeface="+mn-lt"/>
                <a:ea typeface="+mn-ea"/>
                <a:cs typeface="+mn-cs"/>
              </a:rPr>
              <a:t>Grundsätzlich sind aber alle mehr oder minder zuverlässig. Kurzfristige Wettervorhersagen sind in der Regel zuverlässiger als langfristige Prognosen, die über mehr als fünf Tage hinausgehen. Daher sollte immer kurz vor der Tour ein finaler Wettercheck durchgeführt werden. </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35</a:t>
            </a:fld>
            <a:endParaRPr lang="de-DE"/>
          </a:p>
        </p:txBody>
      </p:sp>
    </p:spTree>
    <p:extLst>
      <p:ext uri="{BB962C8B-B14F-4D97-AF65-F5344CB8AC3E}">
        <p14:creationId xmlns:p14="http://schemas.microsoft.com/office/powerpoint/2010/main" val="1143293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Die von der Sonne einfallende Strahlung ist die einzige nennenswerte Energiequelle für die Erde. Ein großer Teil der einfallenden Sonnenstrahlung wird bereits in der Atmosphäre zurück ins Weltall reflektiert und erreicht somit nie die Erdoberfläche.</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6</a:t>
            </a:fld>
            <a:endParaRPr lang="de-DE"/>
          </a:p>
        </p:txBody>
      </p:sp>
    </p:spTree>
    <p:extLst>
      <p:ext uri="{BB962C8B-B14F-4D97-AF65-F5344CB8AC3E}">
        <p14:creationId xmlns:p14="http://schemas.microsoft.com/office/powerpoint/2010/main" val="304094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Wie viel Strahlung an der Erdoberfläche ankommt, variiert aufgrund von drei Prozessen</a:t>
            </a:r>
            <a:r>
              <a:rPr lang="de-DE" sz="1200" b="0" i="0" kern="1200" baseline="0" dirty="0">
                <a:solidFill>
                  <a:schemeClr val="tx1"/>
                </a:solidFill>
                <a:effectLst/>
                <a:latin typeface="+mn-lt"/>
                <a:ea typeface="+mn-ea"/>
                <a:cs typeface="+mn-cs"/>
              </a:rPr>
              <a:t> [siehe Folien]</a:t>
            </a:r>
            <a:r>
              <a:rPr lang="de-DE" sz="1200" b="0" i="0" kern="1200" dirty="0">
                <a:solidFill>
                  <a:schemeClr val="tx1"/>
                </a:solidFill>
                <a:effectLst/>
                <a:latin typeface="+mn-lt"/>
                <a:ea typeface="+mn-ea"/>
                <a:cs typeface="+mn-cs"/>
              </a:rPr>
              <a:t>.</a:t>
            </a:r>
            <a:r>
              <a:rPr lang="de-DE" sz="1200" b="0" i="0" kern="1200" baseline="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Ausschlaggebend sind hier insbesondere die Filterwirkung der Atmosphäre, der Einfallswinkel der Strahlung sowie das Vorhandensein von Wolken und die Intensität der Luftverschmutzung.</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7</a:t>
            </a:fld>
            <a:endParaRPr lang="de-DE"/>
          </a:p>
        </p:txBody>
      </p:sp>
    </p:spTree>
    <p:extLst>
      <p:ext uri="{BB962C8B-B14F-4D97-AF65-F5344CB8AC3E}">
        <p14:creationId xmlns:p14="http://schemas.microsoft.com/office/powerpoint/2010/main" val="2617055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Oberflächen, die normal, also im rechten Winkel, zur Lichtquelle stehen, absorbieren einen deutlich größeren Teil der einfallenden Strahlung als jene, die in einem flacheren Winkel zu ihr stehen. Dadurch entstehen die großen Temperaturunterschiede auf der Erde (die in weiterer Folge die Triebfeder unseres Wetters sind).</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8</a:t>
            </a:fld>
            <a:endParaRPr lang="de-DE"/>
          </a:p>
        </p:txBody>
      </p:sp>
    </p:spTree>
    <p:extLst>
      <p:ext uri="{BB962C8B-B14F-4D97-AF65-F5344CB8AC3E}">
        <p14:creationId xmlns:p14="http://schemas.microsoft.com/office/powerpoint/2010/main" val="2222965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Am Äquator trifft die Sonnenstrahlung senkrechter auf die Erdoberfläche als an den Polen. Dadurch wird mehr Energie absorbiert und der Boden erwärmt sich. An den Polen ist der Einfallswinkel deutlich flacher und ein Großteil der Strahlung wird reflektiert.</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9</a:t>
            </a:fld>
            <a:endParaRPr lang="de-DE"/>
          </a:p>
        </p:txBody>
      </p:sp>
    </p:spTree>
    <p:extLst>
      <p:ext uri="{BB962C8B-B14F-4D97-AF65-F5344CB8AC3E}">
        <p14:creationId xmlns:p14="http://schemas.microsoft.com/office/powerpoint/2010/main" val="1368748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Die Albedo beschreibt das Reflexionsvermögen eines Körpers und ist abhängig von der Art und Beschaffenheit des Körpers. Je heller und glatter ein Körper, desto mehr Strahlung wird reflektiert. Neuschnee beispielweise reflektiert 95 % der einfallenden kurzwelligen Strahlung, im Vergleich dazu reflektiert Nadelwald maximal 12 %.</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10</a:t>
            </a:fld>
            <a:endParaRPr lang="de-DE"/>
          </a:p>
        </p:txBody>
      </p:sp>
    </p:spTree>
    <p:extLst>
      <p:ext uri="{BB962C8B-B14F-4D97-AF65-F5344CB8AC3E}">
        <p14:creationId xmlns:p14="http://schemas.microsoft.com/office/powerpoint/2010/main" val="59176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Aufgrund seiner hohen Albedo wird das einfallende Sonnenlicht vom Schnee fast zur Gänze in die Atmosphäre zurück reflektiert, die Absorption ist entsprechend sehr gering. Die Schneedecke nimmt wenig Energie auf, gleichzeitig strahlt sie jedoch laufend eine große Menge an Energie ab. Die Wärmebilanz bleibt dadurch leicht negativ, weshalb der Schnee, besonders im Hochwinter, pulvrig bleiben kann, sogar wenn die Sonne scheint und die Lufttemperatur über 0 °C liegt.</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11</a:t>
            </a:fld>
            <a:endParaRPr lang="de-DE"/>
          </a:p>
        </p:txBody>
      </p:sp>
    </p:spTree>
    <p:extLst>
      <p:ext uri="{BB962C8B-B14F-4D97-AF65-F5344CB8AC3E}">
        <p14:creationId xmlns:p14="http://schemas.microsoft.com/office/powerpoint/2010/main" val="196398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Die Lufttemperatur ist ein Maß für den Wärmeinhalt der Luft. Die Luft wird nicht direkt über die Sonnenstrahlung erwärmt, sondern indirekt durch die vom Boden ausgehenden langwelligen Strahlen und durch den Prozess der turbulenten Durchmischung. Das bedeutet: Indem die Sonnenstrahlung auf den Untergrund – Gras, Wald, Fels etc. – trifft, erwärmt sich dieser. Daraufhin wird die unterste Luftschicht (wenige Millimeter) durch Wärmeleitung erwärmt. Durch kleinräumige, turbulente Wirbel durchmischt sich diese erwärmte Luft mit der darüber liegenden Luftschicht. Da dieser Prozess Zeit benötigt, wird die höchste Temperatur nicht zeitglich mit dem höchsten Sonnenstand gemessen, sondern zeitverzögert zwei bis drei Stunden nach Mittag.</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13</a:t>
            </a:fld>
            <a:endParaRPr lang="de-DE"/>
          </a:p>
        </p:txBody>
      </p:sp>
    </p:spTree>
    <p:extLst>
      <p:ext uri="{BB962C8B-B14F-4D97-AF65-F5344CB8AC3E}">
        <p14:creationId xmlns:p14="http://schemas.microsoft.com/office/powerpoint/2010/main" val="3952244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8FF5DF"/>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1524000" y="1919773"/>
            <a:ext cx="9144000" cy="2598040"/>
          </a:xfrm>
          <a:prstGeom prst="rect">
            <a:avLst/>
          </a:prstGeom>
          <a:noFill/>
        </p:spPr>
        <p:txBody>
          <a:bodyPr anchor="ctr" anchorCtr="0">
            <a:normAutofit/>
          </a:bodyPr>
          <a:lstStyle>
            <a:lvl1pPr algn="ctr">
              <a:lnSpc>
                <a:spcPts val="5600"/>
              </a:lnSpc>
              <a:defRPr sz="5200">
                <a:solidFill>
                  <a:schemeClr val="tx1"/>
                </a:solidFill>
              </a:defRPr>
            </a:lvl1pPr>
          </a:lstStyle>
          <a:p>
            <a:r>
              <a:rPr lang="de-DE" dirty="0"/>
              <a:t>Mastertitelformat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C3312655-DF68-D16D-71DD-1246D05A22F1}"/>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Tree>
    <p:extLst>
      <p:ext uri="{BB962C8B-B14F-4D97-AF65-F5344CB8AC3E}">
        <p14:creationId xmlns:p14="http://schemas.microsoft.com/office/powerpoint/2010/main" val="390054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3" cy="750123"/>
          </a:xfrm>
          <a:prstGeom prst="rect">
            <a:avLst/>
          </a:prstGeom>
        </p:spPr>
      </p:pic>
      <p:sp>
        <p:nvSpPr>
          <p:cNvPr id="12" name="Textplatzhalter 11">
            <a:extLst>
              <a:ext uri="{FF2B5EF4-FFF2-40B4-BE49-F238E27FC236}">
                <a16:creationId xmlns:a16="http://schemas.microsoft.com/office/drawing/2014/main" id="{396D888E-5EE1-C4CF-D161-875754287142}"/>
              </a:ext>
            </a:extLst>
          </p:cNvPr>
          <p:cNvSpPr>
            <a:spLocks noGrp="1"/>
          </p:cNvSpPr>
          <p:nvPr>
            <p:ph type="body" sz="quarter" idx="13" hasCustomPrompt="1"/>
          </p:nvPr>
        </p:nvSpPr>
        <p:spPr>
          <a:xfrm>
            <a:off x="261937" y="1230500"/>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3" name="Textplatzhalter 11">
            <a:extLst>
              <a:ext uri="{FF2B5EF4-FFF2-40B4-BE49-F238E27FC236}">
                <a16:creationId xmlns:a16="http://schemas.microsoft.com/office/drawing/2014/main" id="{C43F3A57-79AF-3BFC-8AB1-D20D753C3BFC}"/>
              </a:ext>
            </a:extLst>
          </p:cNvPr>
          <p:cNvSpPr>
            <a:spLocks noGrp="1"/>
          </p:cNvSpPr>
          <p:nvPr>
            <p:ph type="body" sz="quarter" idx="14" hasCustomPrompt="1"/>
          </p:nvPr>
        </p:nvSpPr>
        <p:spPr>
          <a:xfrm>
            <a:off x="261937" y="1972778"/>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4" name="Textplatzhalter 11">
            <a:extLst>
              <a:ext uri="{FF2B5EF4-FFF2-40B4-BE49-F238E27FC236}">
                <a16:creationId xmlns:a16="http://schemas.microsoft.com/office/drawing/2014/main" id="{89AF0583-1033-59FE-198D-9CCF8C783DB6}"/>
              </a:ext>
            </a:extLst>
          </p:cNvPr>
          <p:cNvSpPr>
            <a:spLocks noGrp="1"/>
          </p:cNvSpPr>
          <p:nvPr>
            <p:ph type="body" sz="quarter" idx="15" hasCustomPrompt="1"/>
          </p:nvPr>
        </p:nvSpPr>
        <p:spPr>
          <a:xfrm>
            <a:off x="261937" y="2715056"/>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5" name="Textplatzhalter 11">
            <a:extLst>
              <a:ext uri="{FF2B5EF4-FFF2-40B4-BE49-F238E27FC236}">
                <a16:creationId xmlns:a16="http://schemas.microsoft.com/office/drawing/2014/main" id="{8B46BB86-11D1-B346-9997-7B791BE1CF8F}"/>
              </a:ext>
            </a:extLst>
          </p:cNvPr>
          <p:cNvSpPr>
            <a:spLocks noGrp="1"/>
          </p:cNvSpPr>
          <p:nvPr>
            <p:ph type="body" sz="quarter" idx="16" hasCustomPrompt="1"/>
          </p:nvPr>
        </p:nvSpPr>
        <p:spPr>
          <a:xfrm>
            <a:off x="261937" y="3457334"/>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6" name="Textplatzhalter 11">
            <a:extLst>
              <a:ext uri="{FF2B5EF4-FFF2-40B4-BE49-F238E27FC236}">
                <a16:creationId xmlns:a16="http://schemas.microsoft.com/office/drawing/2014/main" id="{307571C2-B20F-E123-E46B-60F478F20AE9}"/>
              </a:ext>
            </a:extLst>
          </p:cNvPr>
          <p:cNvSpPr>
            <a:spLocks noGrp="1"/>
          </p:cNvSpPr>
          <p:nvPr>
            <p:ph type="body" sz="quarter" idx="17" hasCustomPrompt="1"/>
          </p:nvPr>
        </p:nvSpPr>
        <p:spPr>
          <a:xfrm>
            <a:off x="261937" y="4199612"/>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7" name="Textplatzhalter 11">
            <a:extLst>
              <a:ext uri="{FF2B5EF4-FFF2-40B4-BE49-F238E27FC236}">
                <a16:creationId xmlns:a16="http://schemas.microsoft.com/office/drawing/2014/main" id="{DA2687AA-574C-C666-C73E-48CFCD5619FC}"/>
              </a:ext>
            </a:extLst>
          </p:cNvPr>
          <p:cNvSpPr>
            <a:spLocks noGrp="1"/>
          </p:cNvSpPr>
          <p:nvPr>
            <p:ph type="body" sz="quarter" idx="18" hasCustomPrompt="1"/>
          </p:nvPr>
        </p:nvSpPr>
        <p:spPr>
          <a:xfrm>
            <a:off x="261937" y="4941888"/>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2" name="Fußzeilenplatzhalter 4">
            <a:extLst>
              <a:ext uri="{FF2B5EF4-FFF2-40B4-BE49-F238E27FC236}">
                <a16:creationId xmlns:a16="http://schemas.microsoft.com/office/drawing/2014/main" id="{CD582524-807C-B53F-D4F5-B466B512F49A}"/>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295986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4" name="Titel 1">
            <a:extLst>
              <a:ext uri="{FF2B5EF4-FFF2-40B4-BE49-F238E27FC236}">
                <a16:creationId xmlns:a16="http://schemas.microsoft.com/office/drawing/2014/main" id="{18326B56-E825-4A18-B35E-11AB779EB729}"/>
              </a:ext>
            </a:extLst>
          </p:cNvPr>
          <p:cNvSpPr>
            <a:spLocks noGrp="1"/>
          </p:cNvSpPr>
          <p:nvPr>
            <p:ph type="title" hasCustomPrompt="1"/>
          </p:nvPr>
        </p:nvSpPr>
        <p:spPr>
          <a:xfrm>
            <a:off x="1357905" y="2276916"/>
            <a:ext cx="9463886" cy="1949912"/>
          </a:xfrm>
        </p:spPr>
        <p:txBody>
          <a:bodyPr/>
          <a:lstStyle>
            <a:lvl1pPr algn="ctr">
              <a:defRPr sz="3800"/>
            </a:lvl1pPr>
          </a:lstStyle>
          <a:p>
            <a:r>
              <a:rPr lang="de-DE" dirty="0"/>
              <a:t>01 Kapitelheadline</a:t>
            </a:r>
          </a:p>
        </p:txBody>
      </p:sp>
      <p:pic>
        <p:nvPicPr>
          <p:cNvPr id="2" name="Grafik 1">
            <a:extLst>
              <a:ext uri="{FF2B5EF4-FFF2-40B4-BE49-F238E27FC236}">
                <a16:creationId xmlns:a16="http://schemas.microsoft.com/office/drawing/2014/main" id="{493FF9A1-0AC0-161D-7B38-DCE81A0EDAFA}"/>
              </a:ext>
            </a:extLst>
          </p:cNvPr>
          <p:cNvPicPr>
            <a:picLocks noChangeAspect="1"/>
          </p:cNvPicPr>
          <p:nvPr userDrawn="1"/>
        </p:nvPicPr>
        <p:blipFill>
          <a:blip r:embed="rId2"/>
          <a:srcRect/>
          <a:stretch/>
        </p:blipFill>
        <p:spPr>
          <a:xfrm>
            <a:off x="261323" y="264608"/>
            <a:ext cx="728993" cy="750123"/>
          </a:xfrm>
          <a:prstGeom prst="rect">
            <a:avLst/>
          </a:prstGeom>
        </p:spPr>
      </p:pic>
      <p:sp>
        <p:nvSpPr>
          <p:cNvPr id="6" name="Fußzeilenplatzhalter 4">
            <a:extLst>
              <a:ext uri="{FF2B5EF4-FFF2-40B4-BE49-F238E27FC236}">
                <a16:creationId xmlns:a16="http://schemas.microsoft.com/office/drawing/2014/main" id="{C2DBD96F-E44D-D357-FEE7-4D66D9D46794}"/>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2341208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 Text">
    <p:bg>
      <p:bgPr>
        <a:solidFill>
          <a:srgbClr val="E0DBC7"/>
        </a:solidFill>
        <a:effectLst/>
      </p:bgPr>
    </p:bg>
    <p:spTree>
      <p:nvGrpSpPr>
        <p:cNvPr id="1" name=""/>
        <p:cNvGrpSpPr/>
        <p:nvPr/>
      </p:nvGrpSpPr>
      <p:grpSpPr>
        <a:xfrm>
          <a:off x="0" y="0"/>
          <a:ext cx="0" cy="0"/>
          <a:chOff x="0" y="0"/>
          <a:chExt cx="0" cy="0"/>
        </a:xfrm>
      </p:grpSpPr>
      <p:sp>
        <p:nvSpPr>
          <p:cNvPr id="16" name="Bildplatzhalter 14">
            <a:extLst>
              <a:ext uri="{FF2B5EF4-FFF2-40B4-BE49-F238E27FC236}">
                <a16:creationId xmlns:a16="http://schemas.microsoft.com/office/drawing/2014/main" id="{8791D81B-A7E6-6917-6079-7B4C9541DF45}"/>
              </a:ext>
            </a:extLst>
          </p:cNvPr>
          <p:cNvSpPr>
            <a:spLocks noGrp="1"/>
          </p:cNvSpPr>
          <p:nvPr>
            <p:ph type="pic" sz="quarter" idx="14" hasCustomPrompt="1"/>
          </p:nvPr>
        </p:nvSpPr>
        <p:spPr>
          <a:xfrm>
            <a:off x="273627" y="1296021"/>
            <a:ext cx="6797315" cy="4664075"/>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24" name="Foliennummernplatzhalter 23">
            <a:extLst>
              <a:ext uri="{FF2B5EF4-FFF2-40B4-BE49-F238E27FC236}">
                <a16:creationId xmlns:a16="http://schemas.microsoft.com/office/drawing/2014/main" id="{35997003-22AB-60AA-F474-B57AEF5DCE7F}"/>
              </a:ext>
            </a:extLst>
          </p:cNvPr>
          <p:cNvSpPr>
            <a:spLocks noGrp="1"/>
          </p:cNvSpPr>
          <p:nvPr>
            <p:ph type="sldNum" sz="quarter" idx="17"/>
          </p:nvPr>
        </p:nvSpPr>
        <p:spPr/>
        <p:txBody>
          <a:bodyPr/>
          <a:lstStyle/>
          <a:p>
            <a:fld id="{0587C55C-8FD2-3442-83A0-B9DD0B70EC6B}" type="slidenum">
              <a:rPr lang="de-DE" smtClean="0"/>
              <a:pPr/>
              <a:t>‹Nr.›</a:t>
            </a:fld>
            <a:endParaRPr lang="de-DE" dirty="0"/>
          </a:p>
        </p:txBody>
      </p:sp>
      <p:sp>
        <p:nvSpPr>
          <p:cNvPr id="26" name="Titel 25">
            <a:extLst>
              <a:ext uri="{FF2B5EF4-FFF2-40B4-BE49-F238E27FC236}">
                <a16:creationId xmlns:a16="http://schemas.microsoft.com/office/drawing/2014/main" id="{CC2AB991-2D49-5A07-74A3-8826C68B7D2B}"/>
              </a:ext>
            </a:extLst>
          </p:cNvPr>
          <p:cNvSpPr>
            <a:spLocks noGrp="1"/>
          </p:cNvSpPr>
          <p:nvPr>
            <p:ph type="title"/>
          </p:nvPr>
        </p:nvSpPr>
        <p:spPr/>
        <p:txBody>
          <a:bodyPr lIns="180000"/>
          <a:lstStyle/>
          <a:p>
            <a:r>
              <a:rPr lang="de-DE"/>
              <a:t>Mastertitelformat bearbeiten</a:t>
            </a:r>
            <a:endParaRPr lang="de-DE" dirty="0"/>
          </a:p>
        </p:txBody>
      </p:sp>
      <p:sp>
        <p:nvSpPr>
          <p:cNvPr id="8" name="Fußzeilenplatzhalter 4">
            <a:extLst>
              <a:ext uri="{FF2B5EF4-FFF2-40B4-BE49-F238E27FC236}">
                <a16:creationId xmlns:a16="http://schemas.microsoft.com/office/drawing/2014/main" id="{67F3142B-1F72-FF6B-8493-4996D651F61B}"/>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3" name="Textplatzhalter 9">
            <a:extLst>
              <a:ext uri="{FF2B5EF4-FFF2-40B4-BE49-F238E27FC236}">
                <a16:creationId xmlns:a16="http://schemas.microsoft.com/office/drawing/2014/main" id="{A40AAFEA-B3F4-84B1-DA6F-FC07603DA1C3}"/>
              </a:ext>
            </a:extLst>
          </p:cNvPr>
          <p:cNvSpPr>
            <a:spLocks noGrp="1"/>
          </p:cNvSpPr>
          <p:nvPr>
            <p:ph type="body" sz="quarter" idx="19" hasCustomPrompt="1"/>
          </p:nvPr>
        </p:nvSpPr>
        <p:spPr>
          <a:xfrm>
            <a:off x="273600" y="597197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
        <p:nvSpPr>
          <p:cNvPr id="5" name="Textplatzhalter 13">
            <a:extLst>
              <a:ext uri="{FF2B5EF4-FFF2-40B4-BE49-F238E27FC236}">
                <a16:creationId xmlns:a16="http://schemas.microsoft.com/office/drawing/2014/main" id="{D42B3CA2-6082-D9BC-0374-F203726D36E5}"/>
              </a:ext>
            </a:extLst>
          </p:cNvPr>
          <p:cNvSpPr>
            <a:spLocks noGrp="1"/>
          </p:cNvSpPr>
          <p:nvPr>
            <p:ph type="body" sz="quarter" idx="20"/>
          </p:nvPr>
        </p:nvSpPr>
        <p:spPr>
          <a:xfrm>
            <a:off x="7208322" y="1295400"/>
            <a:ext cx="4710627"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27211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10" name="Bildplatzhalter 14">
            <a:extLst>
              <a:ext uri="{FF2B5EF4-FFF2-40B4-BE49-F238E27FC236}">
                <a16:creationId xmlns:a16="http://schemas.microsoft.com/office/drawing/2014/main" id="{DB2DD147-867A-C34A-2E6F-0F78F9AB1F7D}"/>
              </a:ext>
            </a:extLst>
          </p:cNvPr>
          <p:cNvSpPr>
            <a:spLocks noGrp="1"/>
          </p:cNvSpPr>
          <p:nvPr>
            <p:ph type="pic" sz="quarter" idx="14" hasCustomPrompt="1"/>
          </p:nvPr>
        </p:nvSpPr>
        <p:spPr>
          <a:xfrm>
            <a:off x="273627" y="1201567"/>
            <a:ext cx="11697334" cy="5376506"/>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9" name="Titel 8">
            <a:extLst>
              <a:ext uri="{FF2B5EF4-FFF2-40B4-BE49-F238E27FC236}">
                <a16:creationId xmlns:a16="http://schemas.microsoft.com/office/drawing/2014/main" id="{2DC4D12C-1CC8-726C-7AED-1E812FF8DA8D}"/>
              </a:ext>
            </a:extLst>
          </p:cNvPr>
          <p:cNvSpPr>
            <a:spLocks noGrp="1"/>
          </p:cNvSpPr>
          <p:nvPr>
            <p:ph type="title"/>
          </p:nvPr>
        </p:nvSpPr>
        <p:spPr/>
        <p:txBody>
          <a:bodyPr/>
          <a:lstStyle/>
          <a:p>
            <a:r>
              <a:rPr lang="de-DE"/>
              <a:t>Mastertitelformat bearbeiten</a:t>
            </a:r>
          </a:p>
        </p:txBody>
      </p:sp>
      <p:pic>
        <p:nvPicPr>
          <p:cNvPr id="2" name="Grafik 1">
            <a:extLst>
              <a:ext uri="{FF2B5EF4-FFF2-40B4-BE49-F238E27FC236}">
                <a16:creationId xmlns:a16="http://schemas.microsoft.com/office/drawing/2014/main" id="{438C2A13-1485-D490-E3A4-96F814388924}"/>
              </a:ext>
            </a:extLst>
          </p:cNvPr>
          <p:cNvPicPr>
            <a:picLocks noChangeAspect="1"/>
          </p:cNvPicPr>
          <p:nvPr userDrawn="1"/>
        </p:nvPicPr>
        <p:blipFill>
          <a:blip r:embed="rId2"/>
          <a:srcRect/>
          <a:stretch/>
        </p:blipFill>
        <p:spPr>
          <a:xfrm>
            <a:off x="261323" y="264608"/>
            <a:ext cx="728993" cy="750124"/>
          </a:xfrm>
          <a:prstGeom prst="rect">
            <a:avLst/>
          </a:prstGeom>
        </p:spPr>
      </p:pic>
      <p:sp>
        <p:nvSpPr>
          <p:cNvPr id="4" name="Textplatzhalter 9">
            <a:extLst>
              <a:ext uri="{FF2B5EF4-FFF2-40B4-BE49-F238E27FC236}">
                <a16:creationId xmlns:a16="http://schemas.microsoft.com/office/drawing/2014/main" id="{35843DED-0F2E-265C-84FB-9154B122FC33}"/>
              </a:ext>
            </a:extLst>
          </p:cNvPr>
          <p:cNvSpPr>
            <a:spLocks noGrp="1"/>
          </p:cNvSpPr>
          <p:nvPr>
            <p:ph type="body" sz="quarter" idx="18" hasCustomPrompt="1"/>
          </p:nvPr>
        </p:nvSpPr>
        <p:spPr>
          <a:xfrm>
            <a:off x="273050" y="659339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Tree>
    <p:extLst>
      <p:ext uri="{BB962C8B-B14F-4D97-AF65-F5344CB8AC3E}">
        <p14:creationId xmlns:p14="http://schemas.microsoft.com/office/powerpoint/2010/main" val="381491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B9A4C71-0A0C-993D-5EA8-9293C4E318DA}"/>
              </a:ext>
            </a:extLst>
          </p:cNvPr>
          <p:cNvSpPr>
            <a:spLocks noGrp="1"/>
          </p:cNvSpPr>
          <p:nvPr>
            <p:ph type="sldNum" sz="quarter" idx="12"/>
          </p:nvPr>
        </p:nvSpPr>
        <p:spPr/>
        <p:txBody>
          <a:bodyPr/>
          <a:lstStyle/>
          <a:p>
            <a:fld id="{0587C55C-8FD2-3442-83A0-B9DD0B70EC6B}" type="slidenum">
              <a:rPr lang="de-DE" smtClean="0"/>
              <a:t>‹Nr.›</a:t>
            </a:fld>
            <a:endParaRPr lang="de-DE"/>
          </a:p>
        </p:txBody>
      </p:sp>
      <p:sp>
        <p:nvSpPr>
          <p:cNvPr id="3" name="Titel 2">
            <a:extLst>
              <a:ext uri="{FF2B5EF4-FFF2-40B4-BE49-F238E27FC236}">
                <a16:creationId xmlns:a16="http://schemas.microsoft.com/office/drawing/2014/main" id="{AE6EC7B4-E75B-DEA5-73BC-C7542A67639D}"/>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2E7B741E-75E2-ED26-801D-58B427689671}"/>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2" name="Textplatzhalter 7">
            <a:extLst>
              <a:ext uri="{FF2B5EF4-FFF2-40B4-BE49-F238E27FC236}">
                <a16:creationId xmlns:a16="http://schemas.microsoft.com/office/drawing/2014/main" id="{84C41D26-69F1-AA58-49CF-0647F535D28E}"/>
              </a:ext>
            </a:extLst>
          </p:cNvPr>
          <p:cNvSpPr>
            <a:spLocks noGrp="1"/>
          </p:cNvSpPr>
          <p:nvPr>
            <p:ph type="body" sz="quarter" idx="14"/>
          </p:nvPr>
        </p:nvSpPr>
        <p:spPr>
          <a:xfrm>
            <a:off x="1242467" y="1295400"/>
            <a:ext cx="10676484"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02025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8FF5DF"/>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C3312655-DF68-D16D-71DD-1246D05A22F1}"/>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
        <p:nvSpPr>
          <p:cNvPr id="5" name="Bildplatzhalter 14">
            <a:extLst>
              <a:ext uri="{FF2B5EF4-FFF2-40B4-BE49-F238E27FC236}">
                <a16:creationId xmlns:a16="http://schemas.microsoft.com/office/drawing/2014/main" id="{5FFBFC82-01B5-660B-3F20-3109E8BCE795}"/>
              </a:ext>
            </a:extLst>
          </p:cNvPr>
          <p:cNvSpPr>
            <a:spLocks noGrp="1"/>
          </p:cNvSpPr>
          <p:nvPr>
            <p:ph type="pic" sz="quarter" idx="14" hasCustomPrompt="1"/>
          </p:nvPr>
        </p:nvSpPr>
        <p:spPr>
          <a:xfrm>
            <a:off x="273626" y="1401289"/>
            <a:ext cx="5764977" cy="4298868"/>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6" name="Titel 1">
            <a:extLst>
              <a:ext uri="{FF2B5EF4-FFF2-40B4-BE49-F238E27FC236}">
                <a16:creationId xmlns:a16="http://schemas.microsoft.com/office/drawing/2014/main" id="{AF08AEE9-A761-660C-6F45-6F95B9D1CEC3}"/>
              </a:ext>
            </a:extLst>
          </p:cNvPr>
          <p:cNvSpPr>
            <a:spLocks noGrp="1"/>
          </p:cNvSpPr>
          <p:nvPr>
            <p:ph type="ctrTitle" hasCustomPrompt="1"/>
          </p:nvPr>
        </p:nvSpPr>
        <p:spPr>
          <a:xfrm>
            <a:off x="6153400" y="1395351"/>
            <a:ext cx="5682652" cy="4298868"/>
          </a:xfrm>
          <a:prstGeom prst="rect">
            <a:avLst/>
          </a:prstGeom>
          <a:noFill/>
        </p:spPr>
        <p:txBody>
          <a:bodyPr bIns="360000" anchor="ctr" anchorCtr="0">
            <a:normAutofit/>
          </a:bodyPr>
          <a:lstStyle>
            <a:lvl1pPr algn="ctr">
              <a:lnSpc>
                <a:spcPct val="100000"/>
              </a:lnSpc>
              <a:defRPr sz="4400">
                <a:solidFill>
                  <a:schemeClr val="tx1"/>
                </a:solidFill>
              </a:defRPr>
            </a:lvl1pPr>
          </a:lstStyle>
          <a:p>
            <a:r>
              <a:rPr lang="de-DE" dirty="0"/>
              <a:t>Vortragstitel </a:t>
            </a:r>
            <a:br>
              <a:rPr lang="de-DE" dirty="0"/>
            </a:br>
            <a:r>
              <a:rPr lang="de-DE" dirty="0"/>
              <a:t>bearbeiten</a:t>
            </a:r>
          </a:p>
        </p:txBody>
      </p:sp>
    </p:spTree>
    <p:extLst>
      <p:ext uri="{BB962C8B-B14F-4D97-AF65-F5344CB8AC3E}">
        <p14:creationId xmlns:p14="http://schemas.microsoft.com/office/powerpoint/2010/main" val="137044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3" cy="750124"/>
          </a:xfrm>
          <a:prstGeom prst="rect">
            <a:avLst/>
          </a:prstGeom>
        </p:spPr>
      </p:pic>
      <p:sp>
        <p:nvSpPr>
          <p:cNvPr id="12" name="Textplatzhalter 11">
            <a:extLst>
              <a:ext uri="{FF2B5EF4-FFF2-40B4-BE49-F238E27FC236}">
                <a16:creationId xmlns:a16="http://schemas.microsoft.com/office/drawing/2014/main" id="{396D888E-5EE1-C4CF-D161-875754287142}"/>
              </a:ext>
            </a:extLst>
          </p:cNvPr>
          <p:cNvSpPr>
            <a:spLocks noGrp="1"/>
          </p:cNvSpPr>
          <p:nvPr>
            <p:ph type="body" sz="quarter" idx="13" hasCustomPrompt="1"/>
          </p:nvPr>
        </p:nvSpPr>
        <p:spPr>
          <a:xfrm>
            <a:off x="261937" y="1230500"/>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3" name="Textplatzhalter 11">
            <a:extLst>
              <a:ext uri="{FF2B5EF4-FFF2-40B4-BE49-F238E27FC236}">
                <a16:creationId xmlns:a16="http://schemas.microsoft.com/office/drawing/2014/main" id="{C43F3A57-79AF-3BFC-8AB1-D20D753C3BFC}"/>
              </a:ext>
            </a:extLst>
          </p:cNvPr>
          <p:cNvSpPr>
            <a:spLocks noGrp="1"/>
          </p:cNvSpPr>
          <p:nvPr>
            <p:ph type="body" sz="quarter" idx="14" hasCustomPrompt="1"/>
          </p:nvPr>
        </p:nvSpPr>
        <p:spPr>
          <a:xfrm>
            <a:off x="261937" y="1972778"/>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4" name="Textplatzhalter 11">
            <a:extLst>
              <a:ext uri="{FF2B5EF4-FFF2-40B4-BE49-F238E27FC236}">
                <a16:creationId xmlns:a16="http://schemas.microsoft.com/office/drawing/2014/main" id="{89AF0583-1033-59FE-198D-9CCF8C783DB6}"/>
              </a:ext>
            </a:extLst>
          </p:cNvPr>
          <p:cNvSpPr>
            <a:spLocks noGrp="1"/>
          </p:cNvSpPr>
          <p:nvPr>
            <p:ph type="body" sz="quarter" idx="15" hasCustomPrompt="1"/>
          </p:nvPr>
        </p:nvSpPr>
        <p:spPr>
          <a:xfrm>
            <a:off x="261937" y="2715056"/>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5" name="Textplatzhalter 11">
            <a:extLst>
              <a:ext uri="{FF2B5EF4-FFF2-40B4-BE49-F238E27FC236}">
                <a16:creationId xmlns:a16="http://schemas.microsoft.com/office/drawing/2014/main" id="{8B46BB86-11D1-B346-9997-7B791BE1CF8F}"/>
              </a:ext>
            </a:extLst>
          </p:cNvPr>
          <p:cNvSpPr>
            <a:spLocks noGrp="1"/>
          </p:cNvSpPr>
          <p:nvPr>
            <p:ph type="body" sz="quarter" idx="16" hasCustomPrompt="1"/>
          </p:nvPr>
        </p:nvSpPr>
        <p:spPr>
          <a:xfrm>
            <a:off x="261937" y="3457334"/>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6" name="Textplatzhalter 11">
            <a:extLst>
              <a:ext uri="{FF2B5EF4-FFF2-40B4-BE49-F238E27FC236}">
                <a16:creationId xmlns:a16="http://schemas.microsoft.com/office/drawing/2014/main" id="{307571C2-B20F-E123-E46B-60F478F20AE9}"/>
              </a:ext>
            </a:extLst>
          </p:cNvPr>
          <p:cNvSpPr>
            <a:spLocks noGrp="1"/>
          </p:cNvSpPr>
          <p:nvPr>
            <p:ph type="body" sz="quarter" idx="17" hasCustomPrompt="1"/>
          </p:nvPr>
        </p:nvSpPr>
        <p:spPr>
          <a:xfrm>
            <a:off x="261937" y="4199612"/>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7" name="Textplatzhalter 11">
            <a:extLst>
              <a:ext uri="{FF2B5EF4-FFF2-40B4-BE49-F238E27FC236}">
                <a16:creationId xmlns:a16="http://schemas.microsoft.com/office/drawing/2014/main" id="{DA2687AA-574C-C666-C73E-48CFCD5619FC}"/>
              </a:ext>
            </a:extLst>
          </p:cNvPr>
          <p:cNvSpPr>
            <a:spLocks noGrp="1"/>
          </p:cNvSpPr>
          <p:nvPr>
            <p:ph type="body" sz="quarter" idx="18" hasCustomPrompt="1"/>
          </p:nvPr>
        </p:nvSpPr>
        <p:spPr>
          <a:xfrm>
            <a:off x="261937" y="4941888"/>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2" name="Fußzeilenplatzhalter 4">
            <a:extLst>
              <a:ext uri="{FF2B5EF4-FFF2-40B4-BE49-F238E27FC236}">
                <a16:creationId xmlns:a16="http://schemas.microsoft.com/office/drawing/2014/main" id="{CD582524-807C-B53F-D4F5-B466B512F49A}"/>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108085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4" name="Titel 1">
            <a:extLst>
              <a:ext uri="{FF2B5EF4-FFF2-40B4-BE49-F238E27FC236}">
                <a16:creationId xmlns:a16="http://schemas.microsoft.com/office/drawing/2014/main" id="{18326B56-E825-4A18-B35E-11AB779EB729}"/>
              </a:ext>
            </a:extLst>
          </p:cNvPr>
          <p:cNvSpPr>
            <a:spLocks noGrp="1"/>
          </p:cNvSpPr>
          <p:nvPr>
            <p:ph type="title" hasCustomPrompt="1"/>
          </p:nvPr>
        </p:nvSpPr>
        <p:spPr>
          <a:xfrm>
            <a:off x="1357905" y="2276916"/>
            <a:ext cx="9463886" cy="1949912"/>
          </a:xfrm>
        </p:spPr>
        <p:txBody>
          <a:bodyPr/>
          <a:lstStyle>
            <a:lvl1pPr algn="ctr">
              <a:defRPr sz="3800"/>
            </a:lvl1pPr>
          </a:lstStyle>
          <a:p>
            <a:r>
              <a:rPr lang="de-DE" dirty="0"/>
              <a:t>01 Kapitelheadline</a:t>
            </a:r>
          </a:p>
        </p:txBody>
      </p:sp>
      <p:pic>
        <p:nvPicPr>
          <p:cNvPr id="2" name="Grafik 1">
            <a:extLst>
              <a:ext uri="{FF2B5EF4-FFF2-40B4-BE49-F238E27FC236}">
                <a16:creationId xmlns:a16="http://schemas.microsoft.com/office/drawing/2014/main" id="{493FF9A1-0AC0-161D-7B38-DCE81A0EDAFA}"/>
              </a:ext>
            </a:extLst>
          </p:cNvPr>
          <p:cNvPicPr>
            <a:picLocks noChangeAspect="1"/>
          </p:cNvPicPr>
          <p:nvPr userDrawn="1"/>
        </p:nvPicPr>
        <p:blipFill>
          <a:blip r:embed="rId2"/>
          <a:srcRect/>
          <a:stretch/>
        </p:blipFill>
        <p:spPr>
          <a:xfrm>
            <a:off x="261323" y="264608"/>
            <a:ext cx="728993" cy="750124"/>
          </a:xfrm>
          <a:prstGeom prst="rect">
            <a:avLst/>
          </a:prstGeom>
        </p:spPr>
      </p:pic>
      <p:sp>
        <p:nvSpPr>
          <p:cNvPr id="6" name="Fußzeilenplatzhalter 4">
            <a:extLst>
              <a:ext uri="{FF2B5EF4-FFF2-40B4-BE49-F238E27FC236}">
                <a16:creationId xmlns:a16="http://schemas.microsoft.com/office/drawing/2014/main" id="{C2DBD96F-E44D-D357-FEE7-4D66D9D46794}"/>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51447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 Text">
    <p:bg>
      <p:bgPr>
        <a:solidFill>
          <a:srgbClr val="E0DBC7"/>
        </a:solidFill>
        <a:effectLst/>
      </p:bgPr>
    </p:bg>
    <p:spTree>
      <p:nvGrpSpPr>
        <p:cNvPr id="1" name=""/>
        <p:cNvGrpSpPr/>
        <p:nvPr/>
      </p:nvGrpSpPr>
      <p:grpSpPr>
        <a:xfrm>
          <a:off x="0" y="0"/>
          <a:ext cx="0" cy="0"/>
          <a:chOff x="0" y="0"/>
          <a:chExt cx="0" cy="0"/>
        </a:xfrm>
      </p:grpSpPr>
      <p:sp>
        <p:nvSpPr>
          <p:cNvPr id="16" name="Bildplatzhalter 14">
            <a:extLst>
              <a:ext uri="{FF2B5EF4-FFF2-40B4-BE49-F238E27FC236}">
                <a16:creationId xmlns:a16="http://schemas.microsoft.com/office/drawing/2014/main" id="{8791D81B-A7E6-6917-6079-7B4C9541DF45}"/>
              </a:ext>
            </a:extLst>
          </p:cNvPr>
          <p:cNvSpPr>
            <a:spLocks noGrp="1"/>
          </p:cNvSpPr>
          <p:nvPr>
            <p:ph type="pic" sz="quarter" idx="14" hasCustomPrompt="1"/>
          </p:nvPr>
        </p:nvSpPr>
        <p:spPr>
          <a:xfrm>
            <a:off x="273627" y="1296021"/>
            <a:ext cx="6797315" cy="4664075"/>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24" name="Foliennummernplatzhalter 23">
            <a:extLst>
              <a:ext uri="{FF2B5EF4-FFF2-40B4-BE49-F238E27FC236}">
                <a16:creationId xmlns:a16="http://schemas.microsoft.com/office/drawing/2014/main" id="{35997003-22AB-60AA-F474-B57AEF5DCE7F}"/>
              </a:ext>
            </a:extLst>
          </p:cNvPr>
          <p:cNvSpPr>
            <a:spLocks noGrp="1"/>
          </p:cNvSpPr>
          <p:nvPr>
            <p:ph type="sldNum" sz="quarter" idx="17"/>
          </p:nvPr>
        </p:nvSpPr>
        <p:spPr/>
        <p:txBody>
          <a:bodyPr/>
          <a:lstStyle/>
          <a:p>
            <a:fld id="{0587C55C-8FD2-3442-83A0-B9DD0B70EC6B}" type="slidenum">
              <a:rPr lang="de-DE" smtClean="0"/>
              <a:pPr/>
              <a:t>‹Nr.›</a:t>
            </a:fld>
            <a:endParaRPr lang="de-DE" dirty="0"/>
          </a:p>
        </p:txBody>
      </p:sp>
      <p:sp>
        <p:nvSpPr>
          <p:cNvPr id="26" name="Titel 25">
            <a:extLst>
              <a:ext uri="{FF2B5EF4-FFF2-40B4-BE49-F238E27FC236}">
                <a16:creationId xmlns:a16="http://schemas.microsoft.com/office/drawing/2014/main" id="{CC2AB991-2D49-5A07-74A3-8826C68B7D2B}"/>
              </a:ext>
            </a:extLst>
          </p:cNvPr>
          <p:cNvSpPr>
            <a:spLocks noGrp="1"/>
          </p:cNvSpPr>
          <p:nvPr>
            <p:ph type="title"/>
          </p:nvPr>
        </p:nvSpPr>
        <p:spPr/>
        <p:txBody>
          <a:bodyPr lIns="180000"/>
          <a:lstStyle/>
          <a:p>
            <a:r>
              <a:rPr lang="de-DE"/>
              <a:t>Mastertitelformat bearbeiten</a:t>
            </a:r>
            <a:endParaRPr lang="de-DE" dirty="0"/>
          </a:p>
        </p:txBody>
      </p:sp>
      <p:sp>
        <p:nvSpPr>
          <p:cNvPr id="8" name="Fußzeilenplatzhalter 4">
            <a:extLst>
              <a:ext uri="{FF2B5EF4-FFF2-40B4-BE49-F238E27FC236}">
                <a16:creationId xmlns:a16="http://schemas.microsoft.com/office/drawing/2014/main" id="{67F3142B-1F72-FF6B-8493-4996D651F61B}"/>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3" name="Textplatzhalter 9">
            <a:extLst>
              <a:ext uri="{FF2B5EF4-FFF2-40B4-BE49-F238E27FC236}">
                <a16:creationId xmlns:a16="http://schemas.microsoft.com/office/drawing/2014/main" id="{6EB4E447-F710-49A4-0088-28C90B3F0801}"/>
              </a:ext>
            </a:extLst>
          </p:cNvPr>
          <p:cNvSpPr>
            <a:spLocks noGrp="1"/>
          </p:cNvSpPr>
          <p:nvPr>
            <p:ph type="body" sz="quarter" idx="19" hasCustomPrompt="1"/>
          </p:nvPr>
        </p:nvSpPr>
        <p:spPr>
          <a:xfrm>
            <a:off x="273050" y="597197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
        <p:nvSpPr>
          <p:cNvPr id="5" name="Textplatzhalter 13">
            <a:extLst>
              <a:ext uri="{FF2B5EF4-FFF2-40B4-BE49-F238E27FC236}">
                <a16:creationId xmlns:a16="http://schemas.microsoft.com/office/drawing/2014/main" id="{E24794E8-6603-145F-6CB3-81C442DEC0A2}"/>
              </a:ext>
            </a:extLst>
          </p:cNvPr>
          <p:cNvSpPr>
            <a:spLocks noGrp="1"/>
          </p:cNvSpPr>
          <p:nvPr>
            <p:ph type="body" sz="quarter" idx="20"/>
          </p:nvPr>
        </p:nvSpPr>
        <p:spPr>
          <a:xfrm>
            <a:off x="7208322" y="1295400"/>
            <a:ext cx="4710627"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083463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10" name="Bildplatzhalter 14">
            <a:extLst>
              <a:ext uri="{FF2B5EF4-FFF2-40B4-BE49-F238E27FC236}">
                <a16:creationId xmlns:a16="http://schemas.microsoft.com/office/drawing/2014/main" id="{DB2DD147-867A-C34A-2E6F-0F78F9AB1F7D}"/>
              </a:ext>
            </a:extLst>
          </p:cNvPr>
          <p:cNvSpPr>
            <a:spLocks noGrp="1"/>
          </p:cNvSpPr>
          <p:nvPr>
            <p:ph type="pic" sz="quarter" idx="14" hasCustomPrompt="1"/>
          </p:nvPr>
        </p:nvSpPr>
        <p:spPr>
          <a:xfrm>
            <a:off x="273627" y="1201567"/>
            <a:ext cx="11697334" cy="5376506"/>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9" name="Titel 8">
            <a:extLst>
              <a:ext uri="{FF2B5EF4-FFF2-40B4-BE49-F238E27FC236}">
                <a16:creationId xmlns:a16="http://schemas.microsoft.com/office/drawing/2014/main" id="{2DC4D12C-1CC8-726C-7AED-1E812FF8DA8D}"/>
              </a:ext>
            </a:extLst>
          </p:cNvPr>
          <p:cNvSpPr>
            <a:spLocks noGrp="1"/>
          </p:cNvSpPr>
          <p:nvPr>
            <p:ph type="title"/>
          </p:nvPr>
        </p:nvSpPr>
        <p:spPr/>
        <p:txBody>
          <a:bodyPr/>
          <a:lstStyle/>
          <a:p>
            <a:r>
              <a:rPr lang="de-DE"/>
              <a:t>Mastertitelformat bearbeiten</a:t>
            </a:r>
          </a:p>
        </p:txBody>
      </p:sp>
      <p:pic>
        <p:nvPicPr>
          <p:cNvPr id="2" name="Grafik 1">
            <a:extLst>
              <a:ext uri="{FF2B5EF4-FFF2-40B4-BE49-F238E27FC236}">
                <a16:creationId xmlns:a16="http://schemas.microsoft.com/office/drawing/2014/main" id="{438C2A13-1485-D490-E3A4-96F814388924}"/>
              </a:ext>
            </a:extLst>
          </p:cNvPr>
          <p:cNvPicPr>
            <a:picLocks noChangeAspect="1"/>
          </p:cNvPicPr>
          <p:nvPr userDrawn="1"/>
        </p:nvPicPr>
        <p:blipFill>
          <a:blip r:embed="rId2"/>
          <a:srcRect/>
          <a:stretch/>
        </p:blipFill>
        <p:spPr>
          <a:xfrm>
            <a:off x="261323" y="264608"/>
            <a:ext cx="728993" cy="750124"/>
          </a:xfrm>
          <a:prstGeom prst="rect">
            <a:avLst/>
          </a:prstGeom>
        </p:spPr>
      </p:pic>
      <p:sp>
        <p:nvSpPr>
          <p:cNvPr id="4" name="Textplatzhalter 9">
            <a:extLst>
              <a:ext uri="{FF2B5EF4-FFF2-40B4-BE49-F238E27FC236}">
                <a16:creationId xmlns:a16="http://schemas.microsoft.com/office/drawing/2014/main" id="{7A129049-3A95-7481-41BA-E4E1C20E57A9}"/>
              </a:ext>
            </a:extLst>
          </p:cNvPr>
          <p:cNvSpPr>
            <a:spLocks noGrp="1"/>
          </p:cNvSpPr>
          <p:nvPr>
            <p:ph type="body" sz="quarter" idx="18" hasCustomPrompt="1"/>
          </p:nvPr>
        </p:nvSpPr>
        <p:spPr>
          <a:xfrm>
            <a:off x="273050" y="659339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Tree>
    <p:extLst>
      <p:ext uri="{BB962C8B-B14F-4D97-AF65-F5344CB8AC3E}">
        <p14:creationId xmlns:p14="http://schemas.microsoft.com/office/powerpoint/2010/main" val="389782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B9A4C71-0A0C-993D-5EA8-9293C4E318DA}"/>
              </a:ext>
            </a:extLst>
          </p:cNvPr>
          <p:cNvSpPr>
            <a:spLocks noGrp="1"/>
          </p:cNvSpPr>
          <p:nvPr>
            <p:ph type="sldNum" sz="quarter" idx="12"/>
          </p:nvPr>
        </p:nvSpPr>
        <p:spPr/>
        <p:txBody>
          <a:bodyPr/>
          <a:lstStyle/>
          <a:p>
            <a:fld id="{0587C55C-8FD2-3442-83A0-B9DD0B70EC6B}" type="slidenum">
              <a:rPr lang="de-DE" smtClean="0"/>
              <a:t>‹Nr.›</a:t>
            </a:fld>
            <a:endParaRPr lang="de-DE"/>
          </a:p>
        </p:txBody>
      </p:sp>
      <p:sp>
        <p:nvSpPr>
          <p:cNvPr id="3" name="Titel 2">
            <a:extLst>
              <a:ext uri="{FF2B5EF4-FFF2-40B4-BE49-F238E27FC236}">
                <a16:creationId xmlns:a16="http://schemas.microsoft.com/office/drawing/2014/main" id="{AE6EC7B4-E75B-DEA5-73BC-C7542A67639D}"/>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2E7B741E-75E2-ED26-801D-58B427689671}"/>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2" name="Textplatzhalter 7">
            <a:extLst>
              <a:ext uri="{FF2B5EF4-FFF2-40B4-BE49-F238E27FC236}">
                <a16:creationId xmlns:a16="http://schemas.microsoft.com/office/drawing/2014/main" id="{60E98ABC-7CD1-99E5-203E-64FEB77D89B9}"/>
              </a:ext>
            </a:extLst>
          </p:cNvPr>
          <p:cNvSpPr>
            <a:spLocks noGrp="1"/>
          </p:cNvSpPr>
          <p:nvPr>
            <p:ph type="body" sz="quarter" idx="14"/>
          </p:nvPr>
        </p:nvSpPr>
        <p:spPr>
          <a:xfrm>
            <a:off x="1242467" y="1295400"/>
            <a:ext cx="10676484" cy="4664075"/>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98644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E1FF01"/>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1524000" y="1919773"/>
            <a:ext cx="9144000" cy="2598040"/>
          </a:xfrm>
          <a:prstGeom prst="rect">
            <a:avLst/>
          </a:prstGeom>
          <a:noFill/>
        </p:spPr>
        <p:txBody>
          <a:bodyPr anchor="ctr" anchorCtr="0">
            <a:normAutofit/>
          </a:bodyPr>
          <a:lstStyle>
            <a:lvl1pPr algn="ctr">
              <a:lnSpc>
                <a:spcPts val="5600"/>
              </a:lnSpc>
              <a:defRPr sz="5200">
                <a:solidFill>
                  <a:schemeClr val="tx1"/>
                </a:solidFill>
              </a:defRPr>
            </a:lvl1pPr>
          </a:lstStyle>
          <a:p>
            <a:r>
              <a:rPr lang="de-DE" dirty="0"/>
              <a:t>Mastertitelformat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10" name="Bildplatzhalter 4">
            <a:extLst>
              <a:ext uri="{FF2B5EF4-FFF2-40B4-BE49-F238E27FC236}">
                <a16:creationId xmlns:a16="http://schemas.microsoft.com/office/drawing/2014/main" id="{F6C3F78F-8E5A-7F82-D520-89871A713BB0}"/>
              </a:ext>
            </a:extLst>
          </p:cNvPr>
          <p:cNvSpPr>
            <a:spLocks noGrp="1"/>
          </p:cNvSpPr>
          <p:nvPr>
            <p:ph type="pic" sz="quarter" idx="13" hasCustomPrompt="1"/>
          </p:nvPr>
        </p:nvSpPr>
        <p:spPr>
          <a:xfrm>
            <a:off x="7049122"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pic>
        <p:nvPicPr>
          <p:cNvPr id="11" name="Grafik 10"/>
          <p:cNvPicPr>
            <a:picLocks noChangeAspect="1"/>
          </p:cNvPicPr>
          <p:nvPr userDrawn="1"/>
        </p:nvPicPr>
        <p:blipFill>
          <a:blip r:embed="rId3">
            <a:biLevel thresh="75000"/>
            <a:extLst>
              <a:ext uri="{28A0092B-C50C-407E-A947-70E740481C1C}">
                <a14:useLocalDpi xmlns:a14="http://schemas.microsoft.com/office/drawing/2010/main" val="0"/>
              </a:ext>
            </a:extLst>
          </a:blip>
          <a:stretch>
            <a:fillRect/>
          </a:stretch>
        </p:blipFill>
        <p:spPr>
          <a:xfrm>
            <a:off x="9499913" y="265226"/>
            <a:ext cx="2418460" cy="744997"/>
          </a:xfrm>
          <a:prstGeom prst="rect">
            <a:avLst/>
          </a:prstGeom>
        </p:spPr>
      </p:pic>
    </p:spTree>
    <p:extLst>
      <p:ext uri="{BB962C8B-B14F-4D97-AF65-F5344CB8AC3E}">
        <p14:creationId xmlns:p14="http://schemas.microsoft.com/office/powerpoint/2010/main" val="7645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E1FF01"/>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5" name="Bildplatzhalter 14">
            <a:extLst>
              <a:ext uri="{FF2B5EF4-FFF2-40B4-BE49-F238E27FC236}">
                <a16:creationId xmlns:a16="http://schemas.microsoft.com/office/drawing/2014/main" id="{20943C66-2C9E-C9FC-D045-4403A2E1181F}"/>
              </a:ext>
            </a:extLst>
          </p:cNvPr>
          <p:cNvSpPr>
            <a:spLocks noGrp="1"/>
          </p:cNvSpPr>
          <p:nvPr>
            <p:ph type="pic" sz="quarter" idx="14" hasCustomPrompt="1"/>
          </p:nvPr>
        </p:nvSpPr>
        <p:spPr>
          <a:xfrm>
            <a:off x="273626" y="1401289"/>
            <a:ext cx="5764977" cy="4298868"/>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6" name="Titel 1">
            <a:extLst>
              <a:ext uri="{FF2B5EF4-FFF2-40B4-BE49-F238E27FC236}">
                <a16:creationId xmlns:a16="http://schemas.microsoft.com/office/drawing/2014/main" id="{1F79AD1D-B4A5-3798-54DC-799E5E019CDE}"/>
              </a:ext>
            </a:extLst>
          </p:cNvPr>
          <p:cNvSpPr>
            <a:spLocks noGrp="1"/>
          </p:cNvSpPr>
          <p:nvPr>
            <p:ph type="ctrTitle" hasCustomPrompt="1"/>
          </p:nvPr>
        </p:nvSpPr>
        <p:spPr>
          <a:xfrm>
            <a:off x="6153400" y="1395351"/>
            <a:ext cx="5682652" cy="4298868"/>
          </a:xfrm>
          <a:prstGeom prst="rect">
            <a:avLst/>
          </a:prstGeom>
          <a:noFill/>
        </p:spPr>
        <p:txBody>
          <a:bodyPr bIns="360000" anchor="ctr" anchorCtr="0">
            <a:normAutofit/>
          </a:bodyPr>
          <a:lstStyle>
            <a:lvl1pPr algn="ctr">
              <a:lnSpc>
                <a:spcPct val="100000"/>
              </a:lnSpc>
              <a:defRPr sz="4400">
                <a:solidFill>
                  <a:schemeClr val="tx1"/>
                </a:solidFill>
              </a:defRPr>
            </a:lvl1pPr>
          </a:lstStyle>
          <a:p>
            <a:r>
              <a:rPr lang="de-DE" dirty="0"/>
              <a:t>Vortragstitel </a:t>
            </a:r>
            <a:br>
              <a:rPr lang="de-DE" dirty="0"/>
            </a:br>
            <a:r>
              <a:rPr lang="de-DE" dirty="0"/>
              <a:t>bearbeiten</a:t>
            </a:r>
          </a:p>
        </p:txBody>
      </p:sp>
      <p:sp>
        <p:nvSpPr>
          <p:cNvPr id="10" name="Bildplatzhalter 4">
            <a:extLst>
              <a:ext uri="{FF2B5EF4-FFF2-40B4-BE49-F238E27FC236}">
                <a16:creationId xmlns:a16="http://schemas.microsoft.com/office/drawing/2014/main" id="{F6C3F78F-8E5A-7F82-D520-89871A713BB0}"/>
              </a:ext>
            </a:extLst>
          </p:cNvPr>
          <p:cNvSpPr>
            <a:spLocks noGrp="1"/>
          </p:cNvSpPr>
          <p:nvPr>
            <p:ph type="pic" sz="quarter" idx="13" hasCustomPrompt="1"/>
          </p:nvPr>
        </p:nvSpPr>
        <p:spPr>
          <a:xfrm>
            <a:off x="7049122"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pic>
        <p:nvPicPr>
          <p:cNvPr id="11" name="Grafik 10"/>
          <p:cNvPicPr>
            <a:picLocks noChangeAspect="1"/>
          </p:cNvPicPr>
          <p:nvPr userDrawn="1"/>
        </p:nvPicPr>
        <p:blipFill>
          <a:blip r:embed="rId3">
            <a:biLevel thresh="75000"/>
            <a:extLst>
              <a:ext uri="{28A0092B-C50C-407E-A947-70E740481C1C}">
                <a14:useLocalDpi xmlns:a14="http://schemas.microsoft.com/office/drawing/2010/main" val="0"/>
              </a:ext>
            </a:extLst>
          </a:blip>
          <a:stretch>
            <a:fillRect/>
          </a:stretch>
        </p:blipFill>
        <p:spPr>
          <a:xfrm>
            <a:off x="9499913" y="265226"/>
            <a:ext cx="2418460" cy="744997"/>
          </a:xfrm>
          <a:prstGeom prst="rect">
            <a:avLst/>
          </a:prstGeom>
        </p:spPr>
      </p:pic>
    </p:spTree>
    <p:extLst>
      <p:ext uri="{BB962C8B-B14F-4D97-AF65-F5344CB8AC3E}">
        <p14:creationId xmlns:p14="http://schemas.microsoft.com/office/powerpoint/2010/main" val="277889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8.svg"/><Relationship Id="rId5" Type="http://schemas.openxmlformats.org/officeDocument/2006/relationships/slideLayout" Target="../slideLayouts/slideLayout12.xml"/><Relationship Id="rId10" Type="http://schemas.openxmlformats.org/officeDocument/2006/relationships/image" Target="../media/image7.png"/><Relationship Id="rId4" Type="http://schemas.openxmlformats.org/officeDocument/2006/relationships/slideLayout" Target="../slideLayouts/slideLayout11.xml"/><Relationship Id="rId9" Type="http://schemas.openxmlformats.org/officeDocument/2006/relationships/image" Target="../media/image1.png"/><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0DBC7"/>
        </a:solidFill>
        <a:effectLst/>
      </p:bgPr>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0B47F6B1-2315-32D1-3D3A-9DDDC6B7996E}"/>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5" name="Fußzeilenplatzhalter 4">
            <a:extLst>
              <a:ext uri="{FF2B5EF4-FFF2-40B4-BE49-F238E27FC236}">
                <a16:creationId xmlns:a16="http://schemas.microsoft.com/office/drawing/2014/main" id="{20DD9826-279B-1A0F-A7F0-C658D1D8C7CF}"/>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6" name="Foliennummernplatzhalter 5">
            <a:extLst>
              <a:ext uri="{FF2B5EF4-FFF2-40B4-BE49-F238E27FC236}">
                <a16:creationId xmlns:a16="http://schemas.microsoft.com/office/drawing/2014/main" id="{C92C57AF-F530-D02E-7933-F82BF8CC551E}"/>
              </a:ext>
            </a:extLst>
          </p:cNvPr>
          <p:cNvSpPr>
            <a:spLocks noGrp="1"/>
          </p:cNvSpPr>
          <p:nvPr>
            <p:ph type="sldNum" sz="quarter" idx="4"/>
          </p:nvPr>
        </p:nvSpPr>
        <p:spPr>
          <a:xfrm>
            <a:off x="8217057" y="6271200"/>
            <a:ext cx="3651199" cy="306873"/>
          </a:xfrm>
          <a:prstGeom prst="rect">
            <a:avLst/>
          </a:prstGeom>
        </p:spPr>
        <p:txBody>
          <a:bodyPr vert="horz" lIns="91440" tIns="45720" rIns="91440" bIns="45720" rtlCol="0" anchor="ctr"/>
          <a:lstStyle>
            <a:lvl1pPr algn="r">
              <a:defRPr sz="1200">
                <a:solidFill>
                  <a:schemeClr val="tx1"/>
                </a:solidFill>
              </a:defRPr>
            </a:lvl1pPr>
          </a:lstStyle>
          <a:p>
            <a:fld id="{0587C55C-8FD2-3442-83A0-B9DD0B70EC6B}" type="slidenum">
              <a:rPr lang="de-DE" smtClean="0"/>
              <a:pPr/>
              <a:t>‹Nr.›</a:t>
            </a:fld>
            <a:endParaRPr lang="de-DE" dirty="0"/>
          </a:p>
        </p:txBody>
      </p:sp>
      <p:pic>
        <p:nvPicPr>
          <p:cNvPr id="14" name="Grafik 13">
            <a:extLst>
              <a:ext uri="{FF2B5EF4-FFF2-40B4-BE49-F238E27FC236}">
                <a16:creationId xmlns:a16="http://schemas.microsoft.com/office/drawing/2014/main" id="{DAA5F53A-E6BF-24F8-8264-41E1AE84FFC3}"/>
              </a:ext>
            </a:extLst>
          </p:cNvPr>
          <p:cNvPicPr>
            <a:picLocks noChangeAspect="1"/>
          </p:cNvPicPr>
          <p:nvPr userDrawn="1"/>
        </p:nvPicPr>
        <p:blipFill>
          <a:blip r:embed="rId9"/>
          <a:srcRect/>
          <a:stretch/>
        </p:blipFill>
        <p:spPr>
          <a:xfrm>
            <a:off x="261323" y="264608"/>
            <a:ext cx="728993" cy="750124"/>
          </a:xfrm>
          <a:prstGeom prst="rect">
            <a:avLst/>
          </a:prstGeom>
        </p:spPr>
      </p:pic>
      <p:sp>
        <p:nvSpPr>
          <p:cNvPr id="16" name="Titelplatzhalter 15">
            <a:extLst>
              <a:ext uri="{FF2B5EF4-FFF2-40B4-BE49-F238E27FC236}">
                <a16:creationId xmlns:a16="http://schemas.microsoft.com/office/drawing/2014/main" id="{A2BF9934-E2F2-C0AB-E539-3B7C604C7E5D}"/>
              </a:ext>
            </a:extLst>
          </p:cNvPr>
          <p:cNvSpPr>
            <a:spLocks noGrp="1"/>
          </p:cNvSpPr>
          <p:nvPr>
            <p:ph type="title"/>
          </p:nvPr>
        </p:nvSpPr>
        <p:spPr>
          <a:xfrm>
            <a:off x="1242466" y="291480"/>
            <a:ext cx="10728495" cy="696380"/>
          </a:xfrm>
          <a:prstGeom prst="roundRect">
            <a:avLst>
              <a:gd name="adj" fmla="val 50000"/>
            </a:avLst>
          </a:prstGeom>
          <a:solidFill>
            <a:srgbClr val="8FF5DF"/>
          </a:solidFill>
        </p:spPr>
        <p:txBody>
          <a:bodyPr vert="horz" lIns="180000" tIns="45720" rIns="91440" bIns="45720" rtlCol="0" anchor="ctr">
            <a:noAutofit/>
          </a:bodyPr>
          <a:lstStyle/>
          <a:p>
            <a:r>
              <a:rPr lang="de-DE" dirty="0"/>
              <a:t>Mastertitelformat bearbeiten</a:t>
            </a:r>
          </a:p>
        </p:txBody>
      </p:sp>
      <p:sp>
        <p:nvSpPr>
          <p:cNvPr id="2" name="Textplatzhalter 2">
            <a:extLst>
              <a:ext uri="{FF2B5EF4-FFF2-40B4-BE49-F238E27FC236}">
                <a16:creationId xmlns:a16="http://schemas.microsoft.com/office/drawing/2014/main" id="{99BD7827-8D35-8C73-F87B-30BC2C218439}"/>
              </a:ext>
            </a:extLst>
          </p:cNvPr>
          <p:cNvSpPr>
            <a:spLocks noGrp="1"/>
          </p:cNvSpPr>
          <p:nvPr>
            <p:ph type="body" idx="1"/>
          </p:nvPr>
        </p:nvSpPr>
        <p:spPr>
          <a:xfrm>
            <a:off x="1345150" y="1594532"/>
            <a:ext cx="10523106" cy="4284833"/>
          </a:xfrm>
          <a:prstGeom prst="roundRect">
            <a:avLst>
              <a:gd name="adj" fmla="val 2022"/>
            </a:avLst>
          </a:prstGeom>
        </p:spPr>
        <p:txBody>
          <a:bodyPr vert="horz" lIns="91440" tIns="45720" rIns="91440" bIns="45720" rtlCol="0">
            <a:noAutofit/>
          </a:bodyPr>
          <a:lstStyle/>
          <a:p>
            <a:pPr lvl="0"/>
            <a:r>
              <a:rPr lang="de-DE" dirty="0"/>
              <a:t>Headline ohne Aufzählung</a:t>
            </a:r>
          </a:p>
          <a:p>
            <a:pPr lvl="0"/>
            <a:r>
              <a:rPr lang="de-DE" dirty="0"/>
              <a:t>Unterüberschrift</a:t>
            </a:r>
          </a:p>
          <a:p>
            <a:pPr lvl="1"/>
            <a:r>
              <a:rPr lang="de-DE" dirty="0"/>
              <a:t>Aufzählung 1</a:t>
            </a:r>
          </a:p>
          <a:p>
            <a:pPr lvl="1"/>
            <a:r>
              <a:rPr lang="de-DE" dirty="0"/>
              <a:t>Aufzählung 2</a:t>
            </a:r>
          </a:p>
          <a:p>
            <a:pPr lvl="2"/>
            <a:r>
              <a:rPr lang="de-DE" dirty="0"/>
              <a:t>Ebene 3</a:t>
            </a:r>
            <a:br>
              <a:rPr lang="de-DE" dirty="0"/>
            </a:br>
            <a:r>
              <a:rPr lang="de-DE" dirty="0" err="1"/>
              <a:t>ffffsdddd</a:t>
            </a:r>
            <a:endParaRPr lang="de-DE" dirty="0"/>
          </a:p>
        </p:txBody>
      </p:sp>
    </p:spTree>
    <p:extLst>
      <p:ext uri="{BB962C8B-B14F-4D97-AF65-F5344CB8AC3E}">
        <p14:creationId xmlns:p14="http://schemas.microsoft.com/office/powerpoint/2010/main" val="2912023466"/>
      </p:ext>
    </p:extLst>
  </p:cSld>
  <p:clrMap bg1="lt1" tx1="dk1" bg2="lt2" tx2="dk2" accent1="accent1" accent2="accent2" accent3="accent3" accent4="accent4" accent5="accent5" accent6="accent6" hlink="hlink" folHlink="folHlink"/>
  <p:sldLayoutIdLst>
    <p:sldLayoutId id="2147483658" r:id="rId1"/>
    <p:sldLayoutId id="2147483673" r:id="rId2"/>
    <p:sldLayoutId id="2147483659" r:id="rId3"/>
    <p:sldLayoutId id="2147483660" r:id="rId4"/>
    <p:sldLayoutId id="2147483661" r:id="rId5"/>
    <p:sldLayoutId id="2147483662" r:id="rId6"/>
    <p:sldLayoutId id="2147483663" r:id="rId7"/>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457200" indent="-457200" algn="l" defTabSz="914400" rtl="0" eaLnBrk="1" latinLnBrk="0" hangingPunct="1">
        <a:lnSpc>
          <a:spcPts val="3000"/>
        </a:lnSpc>
        <a:spcBef>
          <a:spcPts val="1000"/>
        </a:spcBef>
        <a:buSzPct val="100000"/>
        <a:buFontTx/>
        <a:buBlip>
          <a:blip r:embed="rId10"/>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10"/>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0DBC7"/>
        </a:solidFill>
        <a:effectLst/>
      </p:bgPr>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0B47F6B1-2315-32D1-3D3A-9DDDC6B7996E}"/>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5" name="Fußzeilenplatzhalter 4">
            <a:extLst>
              <a:ext uri="{FF2B5EF4-FFF2-40B4-BE49-F238E27FC236}">
                <a16:creationId xmlns:a16="http://schemas.microsoft.com/office/drawing/2014/main" id="{20DD9826-279B-1A0F-A7F0-C658D1D8C7CF}"/>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6" name="Foliennummernplatzhalter 5">
            <a:extLst>
              <a:ext uri="{FF2B5EF4-FFF2-40B4-BE49-F238E27FC236}">
                <a16:creationId xmlns:a16="http://schemas.microsoft.com/office/drawing/2014/main" id="{C92C57AF-F530-D02E-7933-F82BF8CC551E}"/>
              </a:ext>
            </a:extLst>
          </p:cNvPr>
          <p:cNvSpPr>
            <a:spLocks noGrp="1"/>
          </p:cNvSpPr>
          <p:nvPr>
            <p:ph type="sldNum" sz="quarter" idx="4"/>
          </p:nvPr>
        </p:nvSpPr>
        <p:spPr>
          <a:xfrm>
            <a:off x="8217057" y="6271200"/>
            <a:ext cx="3651199" cy="306873"/>
          </a:xfrm>
          <a:prstGeom prst="rect">
            <a:avLst/>
          </a:prstGeom>
        </p:spPr>
        <p:txBody>
          <a:bodyPr vert="horz" lIns="91440" tIns="45720" rIns="91440" bIns="45720" rtlCol="0" anchor="ctr"/>
          <a:lstStyle>
            <a:lvl1pPr algn="r">
              <a:defRPr sz="1200">
                <a:solidFill>
                  <a:schemeClr val="tx1"/>
                </a:solidFill>
              </a:defRPr>
            </a:lvl1pPr>
          </a:lstStyle>
          <a:p>
            <a:fld id="{0587C55C-8FD2-3442-83A0-B9DD0B70EC6B}" type="slidenum">
              <a:rPr lang="de-DE" smtClean="0"/>
              <a:pPr/>
              <a:t>‹Nr.›</a:t>
            </a:fld>
            <a:endParaRPr lang="de-DE" dirty="0"/>
          </a:p>
        </p:txBody>
      </p:sp>
      <p:pic>
        <p:nvPicPr>
          <p:cNvPr id="14" name="Grafik 13">
            <a:extLst>
              <a:ext uri="{FF2B5EF4-FFF2-40B4-BE49-F238E27FC236}">
                <a16:creationId xmlns:a16="http://schemas.microsoft.com/office/drawing/2014/main" id="{DAA5F53A-E6BF-24F8-8264-41E1AE84FFC3}"/>
              </a:ext>
            </a:extLst>
          </p:cNvPr>
          <p:cNvPicPr>
            <a:picLocks noChangeAspect="1"/>
          </p:cNvPicPr>
          <p:nvPr userDrawn="1"/>
        </p:nvPicPr>
        <p:blipFill>
          <a:blip r:embed="rId9"/>
          <a:srcRect/>
          <a:stretch/>
        </p:blipFill>
        <p:spPr>
          <a:xfrm>
            <a:off x="261323" y="264608"/>
            <a:ext cx="728993" cy="750124"/>
          </a:xfrm>
          <a:prstGeom prst="rect">
            <a:avLst/>
          </a:prstGeom>
        </p:spPr>
      </p:pic>
      <p:sp>
        <p:nvSpPr>
          <p:cNvPr id="16" name="Titelplatzhalter 15">
            <a:extLst>
              <a:ext uri="{FF2B5EF4-FFF2-40B4-BE49-F238E27FC236}">
                <a16:creationId xmlns:a16="http://schemas.microsoft.com/office/drawing/2014/main" id="{A2BF9934-E2F2-C0AB-E539-3B7C604C7E5D}"/>
              </a:ext>
            </a:extLst>
          </p:cNvPr>
          <p:cNvSpPr>
            <a:spLocks noGrp="1"/>
          </p:cNvSpPr>
          <p:nvPr>
            <p:ph type="title"/>
          </p:nvPr>
        </p:nvSpPr>
        <p:spPr>
          <a:xfrm>
            <a:off x="1242466" y="291480"/>
            <a:ext cx="10728495" cy="696380"/>
          </a:xfrm>
          <a:prstGeom prst="roundRect">
            <a:avLst>
              <a:gd name="adj" fmla="val 50000"/>
            </a:avLst>
          </a:prstGeom>
          <a:solidFill>
            <a:srgbClr val="E1FF01"/>
          </a:solidFill>
        </p:spPr>
        <p:txBody>
          <a:bodyPr vert="horz" lIns="180000" tIns="45720" rIns="91440" bIns="45720" rtlCol="0" anchor="ctr">
            <a:noAutofit/>
          </a:bodyPr>
          <a:lstStyle/>
          <a:p>
            <a:r>
              <a:rPr lang="de-DE" dirty="0"/>
              <a:t>Mastertitelformat bearbeiten</a:t>
            </a:r>
          </a:p>
        </p:txBody>
      </p:sp>
      <p:sp>
        <p:nvSpPr>
          <p:cNvPr id="2" name="Textplatzhalter 2">
            <a:extLst>
              <a:ext uri="{FF2B5EF4-FFF2-40B4-BE49-F238E27FC236}">
                <a16:creationId xmlns:a16="http://schemas.microsoft.com/office/drawing/2014/main" id="{5D9D83E8-4B4D-827E-F8FE-90D326A7DF71}"/>
              </a:ext>
            </a:extLst>
          </p:cNvPr>
          <p:cNvSpPr>
            <a:spLocks noGrp="1"/>
          </p:cNvSpPr>
          <p:nvPr>
            <p:ph type="body" idx="1"/>
          </p:nvPr>
        </p:nvSpPr>
        <p:spPr>
          <a:xfrm>
            <a:off x="1345150" y="1594532"/>
            <a:ext cx="10523106" cy="4284833"/>
          </a:xfrm>
          <a:prstGeom prst="roundRect">
            <a:avLst>
              <a:gd name="adj" fmla="val 2022"/>
            </a:avLst>
          </a:prstGeom>
        </p:spPr>
        <p:txBody>
          <a:bodyPr vert="horz" lIns="91440" tIns="45720" rIns="91440" bIns="45720" rtlCol="0">
            <a:noAutofit/>
          </a:bodyPr>
          <a:lstStyle/>
          <a:p>
            <a:pPr lvl="0"/>
            <a:r>
              <a:rPr lang="de-DE" dirty="0"/>
              <a:t>Headline ohne Aufzählung</a:t>
            </a:r>
          </a:p>
          <a:p>
            <a:pPr lvl="0"/>
            <a:r>
              <a:rPr lang="de-DE" dirty="0"/>
              <a:t>Unterüberschrift</a:t>
            </a:r>
          </a:p>
          <a:p>
            <a:pPr lvl="1"/>
            <a:r>
              <a:rPr lang="de-DE" dirty="0"/>
              <a:t>Aufzählung 1</a:t>
            </a:r>
          </a:p>
          <a:p>
            <a:pPr lvl="1"/>
            <a:r>
              <a:rPr lang="de-DE" dirty="0"/>
              <a:t>Aufzählung 2</a:t>
            </a:r>
          </a:p>
          <a:p>
            <a:pPr lvl="2"/>
            <a:r>
              <a:rPr lang="de-DE" dirty="0"/>
              <a:t>Ebene 3</a:t>
            </a:r>
            <a:br>
              <a:rPr lang="de-DE" dirty="0"/>
            </a:br>
            <a:r>
              <a:rPr lang="de-DE" dirty="0" err="1"/>
              <a:t>ffffsdddd</a:t>
            </a:r>
            <a:endParaRPr lang="de-DE" dirty="0"/>
          </a:p>
        </p:txBody>
      </p:sp>
    </p:spTree>
    <p:extLst>
      <p:ext uri="{BB962C8B-B14F-4D97-AF65-F5344CB8AC3E}">
        <p14:creationId xmlns:p14="http://schemas.microsoft.com/office/powerpoint/2010/main" val="389157844"/>
      </p:ext>
    </p:extLst>
  </p:cSld>
  <p:clrMap bg1="lt1" tx1="dk1" bg2="lt2" tx2="dk2" accent1="accent1" accent2="accent2" accent3="accent3" accent4="accent4" accent5="accent5" accent6="accent6" hlink="hlink" folHlink="folHlink"/>
  <p:sldLayoutIdLst>
    <p:sldLayoutId id="2147483665" r:id="rId1"/>
    <p:sldLayoutId id="2147483674" r:id="rId2"/>
    <p:sldLayoutId id="2147483666" r:id="rId3"/>
    <p:sldLayoutId id="2147483667" r:id="rId4"/>
    <p:sldLayoutId id="2147483668" r:id="rId5"/>
    <p:sldLayoutId id="2147483669" r:id="rId6"/>
    <p:sldLayoutId id="2147483670" r:id="rId7"/>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457200" indent="-457200" algn="l" defTabSz="914400" rtl="0" eaLnBrk="1" latinLnBrk="0" hangingPunct="1">
        <a:lnSpc>
          <a:spcPts val="3000"/>
        </a:lnSpc>
        <a:spcBef>
          <a:spcPts val="1000"/>
        </a:spcBef>
        <a:buSzPct val="100000"/>
        <a:buFontTx/>
        <a:buBlip>
          <a:blip r:embed="rId10">
            <a:extLst>
              <a:ext uri="{96DAC541-7B7A-43D3-8B79-37D633B846F1}">
                <asvg:svgBlip xmlns:asvg="http://schemas.microsoft.com/office/drawing/2016/SVG/main" r:embed="rId11"/>
              </a:ext>
            </a:extLst>
          </a:blip>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12"/>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13">
            <a:extLst>
              <a:ext uri="{96DAC541-7B7A-43D3-8B79-37D633B846F1}">
                <asvg:svgBlip xmlns:asvg="http://schemas.microsoft.com/office/drawing/2016/SVG/main" r:embed="rId14"/>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13">
            <a:extLst>
              <a:ext uri="{96DAC541-7B7A-43D3-8B79-37D633B846F1}">
                <asvg:svgBlip xmlns:asvg="http://schemas.microsoft.com/office/drawing/2016/SVG/main" r:embed="rId14"/>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AT" dirty="0"/>
              <a:t>04.07.2025</a:t>
            </a:r>
            <a:endParaRPr lang="de-DE" dirty="0"/>
          </a:p>
        </p:txBody>
      </p:sp>
      <p:sp>
        <p:nvSpPr>
          <p:cNvPr id="4" name="Foliennummernplatzhalter 3"/>
          <p:cNvSpPr>
            <a:spLocks noGrp="1"/>
          </p:cNvSpPr>
          <p:nvPr>
            <p:ph type="sldNum" sz="quarter" idx="12"/>
          </p:nvPr>
        </p:nvSpPr>
        <p:spPr/>
        <p:txBody>
          <a:bodyPr/>
          <a:lstStyle/>
          <a:p>
            <a:fld id="{0587C55C-8FD2-3442-83A0-B9DD0B70EC6B}" type="slidenum">
              <a:rPr lang="de-DE" smtClean="0"/>
              <a:pPr/>
              <a:t>1</a:t>
            </a:fld>
            <a:endParaRPr lang="de-DE" dirty="0"/>
          </a:p>
        </p:txBody>
      </p:sp>
      <p:pic>
        <p:nvPicPr>
          <p:cNvPr id="11" name="Bildplatzhalter 10"/>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293" r="5293"/>
          <a:stretch>
            <a:fillRect/>
          </a:stretch>
        </p:blipFill>
        <p:spPr/>
      </p:pic>
      <p:sp>
        <p:nvSpPr>
          <p:cNvPr id="6" name="Titel 5"/>
          <p:cNvSpPr>
            <a:spLocks noGrp="1"/>
          </p:cNvSpPr>
          <p:nvPr>
            <p:ph type="ctrTitle"/>
          </p:nvPr>
        </p:nvSpPr>
        <p:spPr/>
        <p:txBody>
          <a:bodyPr>
            <a:normAutofit/>
          </a:bodyPr>
          <a:lstStyle/>
          <a:p>
            <a:r>
              <a:rPr lang="de-DE" sz="6000" dirty="0"/>
              <a:t>Wetter </a:t>
            </a:r>
            <a:br>
              <a:rPr lang="de-DE" sz="6000" dirty="0"/>
            </a:br>
            <a:r>
              <a:rPr lang="de-DE" sz="6000" dirty="0"/>
              <a:t>im Gebirge</a:t>
            </a:r>
            <a:endParaRPr lang="de-AT" sz="6000" dirty="0"/>
          </a:p>
        </p:txBody>
      </p:sp>
      <p:sp>
        <p:nvSpPr>
          <p:cNvPr id="2" name="Bildplatzhalter 1"/>
          <p:cNvSpPr>
            <a:spLocks noGrp="1"/>
          </p:cNvSpPr>
          <p:nvPr>
            <p:ph type="pic" sz="quarter" idx="13"/>
          </p:nvPr>
        </p:nvSpPr>
        <p:spPr/>
        <p:txBody>
          <a:bodyPr/>
          <a:lstStyle/>
          <a:p>
            <a:endParaRPr lang="de-AT"/>
          </a:p>
        </p:txBody>
      </p:sp>
      <p:sp>
        <p:nvSpPr>
          <p:cNvPr id="7" name="Textplatzhalter 37">
            <a:extLst>
              <a:ext uri="{FF2B5EF4-FFF2-40B4-BE49-F238E27FC236}">
                <a16:creationId xmlns:a16="http://schemas.microsoft.com/office/drawing/2014/main" id="{987A13CE-0BE1-B5B4-BC7E-5ECFFF835A03}"/>
              </a:ext>
            </a:extLst>
          </p:cNvPr>
          <p:cNvSpPr txBox="1">
            <a:spLocks/>
          </p:cNvSpPr>
          <p:nvPr/>
        </p:nvSpPr>
        <p:spPr>
          <a:xfrm>
            <a:off x="310906" y="5574809"/>
            <a:ext cx="6738216" cy="498762"/>
          </a:xfrm>
          <a:prstGeom prst="roundRect">
            <a:avLst>
              <a:gd name="adj" fmla="val 2022"/>
            </a:avLst>
          </a:prstGeom>
        </p:spPr>
        <p:txBody>
          <a:bodyPr/>
          <a:lstStyle>
            <a:lvl1pPr marL="457200" indent="-457200" algn="l" defTabSz="914400" rtl="0" eaLnBrk="1" latinLnBrk="0" hangingPunct="1">
              <a:lnSpc>
                <a:spcPts val="3000"/>
              </a:lnSpc>
              <a:spcBef>
                <a:spcPts val="1000"/>
              </a:spcBef>
              <a:buSzPct val="100000"/>
              <a:buFontTx/>
              <a:buBlip>
                <a:blip r:embed="rId4"/>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4"/>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5">
                  <a:extLst>
                    <a:ext uri="{96DAC541-7B7A-43D3-8B79-37D633B846F1}">
                      <asvg:svgBlip xmlns:asvg="http://schemas.microsoft.com/office/drawing/2016/SVG/main" r:embed="rId6"/>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5">
                  <a:extLst>
                    <a:ext uri="{96DAC541-7B7A-43D3-8B79-37D633B846F1}">
                      <asvg:svgBlip xmlns:asvg="http://schemas.microsoft.com/office/drawing/2016/SVG/main" r:embed="rId6"/>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800" dirty="0">
                <a:solidFill>
                  <a:schemeClr val="bg2">
                    <a:lumMod val="75000"/>
                  </a:schemeClr>
                </a:solidFill>
              </a:rPr>
              <a:t>© snow institute / LWD Tirol</a:t>
            </a:r>
          </a:p>
        </p:txBody>
      </p:sp>
    </p:spTree>
    <p:extLst>
      <p:ext uri="{BB962C8B-B14F-4D97-AF65-F5344CB8AC3E}">
        <p14:creationId xmlns:p14="http://schemas.microsoft.com/office/powerpoint/2010/main" val="175245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10</a:t>
            </a:fld>
            <a:endParaRPr lang="de-DE" dirty="0"/>
          </a:p>
        </p:txBody>
      </p:sp>
      <p:sp>
        <p:nvSpPr>
          <p:cNvPr id="4" name="Titel 3"/>
          <p:cNvSpPr>
            <a:spLocks noGrp="1"/>
          </p:cNvSpPr>
          <p:nvPr>
            <p:ph type="title"/>
          </p:nvPr>
        </p:nvSpPr>
        <p:spPr/>
        <p:txBody>
          <a:bodyPr/>
          <a:lstStyle/>
          <a:p>
            <a:r>
              <a:rPr lang="de-DE" dirty="0"/>
              <a:t>Strahlung</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pPr marL="0" indent="0">
              <a:lnSpc>
                <a:spcPct val="120000"/>
              </a:lnSpc>
              <a:buNone/>
            </a:pPr>
            <a:r>
              <a:rPr lang="de-DE" b="1" dirty="0"/>
              <a:t>Albedo</a:t>
            </a:r>
          </a:p>
          <a:p>
            <a:pPr>
              <a:lnSpc>
                <a:spcPct val="120000"/>
              </a:lnSpc>
            </a:pPr>
            <a:r>
              <a:rPr lang="de-DE" dirty="0"/>
              <a:t>Reflexionsvermögen einer Oberfläche</a:t>
            </a:r>
          </a:p>
          <a:p>
            <a:pPr>
              <a:lnSpc>
                <a:spcPct val="120000"/>
              </a:lnSpc>
            </a:pPr>
            <a:r>
              <a:rPr lang="de-DE" dirty="0"/>
              <a:t>je dunkler und rauer desto mehr Strahlung wird aufgenommen</a:t>
            </a:r>
          </a:p>
        </p:txBody>
      </p:sp>
      <p:pic>
        <p:nvPicPr>
          <p:cNvPr id="10"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Tree>
    <p:extLst>
      <p:ext uri="{BB962C8B-B14F-4D97-AF65-F5344CB8AC3E}">
        <p14:creationId xmlns:p14="http://schemas.microsoft.com/office/powerpoint/2010/main" val="2573743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11</a:t>
            </a:fld>
            <a:endParaRPr lang="de-DE" dirty="0"/>
          </a:p>
        </p:txBody>
      </p:sp>
      <p:sp>
        <p:nvSpPr>
          <p:cNvPr id="4" name="Titel 3"/>
          <p:cNvSpPr>
            <a:spLocks noGrp="1"/>
          </p:cNvSpPr>
          <p:nvPr>
            <p:ph type="title"/>
          </p:nvPr>
        </p:nvSpPr>
        <p:spPr/>
        <p:txBody>
          <a:bodyPr/>
          <a:lstStyle/>
          <a:p>
            <a:r>
              <a:rPr lang="de-DE" dirty="0"/>
              <a:t>Strahlung</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argonaut.pro</a:t>
            </a:r>
            <a:endParaRPr lang="de-AT" sz="800" dirty="0"/>
          </a:p>
        </p:txBody>
      </p:sp>
      <p:sp>
        <p:nvSpPr>
          <p:cNvPr id="7" name="Textplatzhalter 6"/>
          <p:cNvSpPr>
            <a:spLocks noGrp="1"/>
          </p:cNvSpPr>
          <p:nvPr>
            <p:ph type="body" sz="quarter" idx="20"/>
          </p:nvPr>
        </p:nvSpPr>
        <p:spPr>
          <a:xfrm>
            <a:off x="7070942" y="1295400"/>
            <a:ext cx="4900019" cy="4664075"/>
          </a:xfrm>
        </p:spPr>
        <p:txBody>
          <a:bodyPr/>
          <a:lstStyle/>
          <a:p>
            <a:pPr marL="0" indent="0">
              <a:lnSpc>
                <a:spcPct val="120000"/>
              </a:lnSpc>
              <a:buNone/>
            </a:pPr>
            <a:r>
              <a:rPr lang="de-DE" b="1" dirty="0"/>
              <a:t>Was bedeutet das für die Schneedecke?</a:t>
            </a:r>
          </a:p>
          <a:p>
            <a:pPr>
              <a:lnSpc>
                <a:spcPct val="120000"/>
              </a:lnSpc>
            </a:pPr>
            <a:r>
              <a:rPr lang="de-DE" dirty="0"/>
              <a:t>Reflexion von bis zu 95%</a:t>
            </a:r>
          </a:p>
          <a:p>
            <a:pPr>
              <a:lnSpc>
                <a:spcPct val="120000"/>
              </a:lnSpc>
            </a:pPr>
            <a:r>
              <a:rPr lang="de-DE" dirty="0"/>
              <a:t>wenig Energieaufnahme</a:t>
            </a:r>
          </a:p>
          <a:p>
            <a:pPr>
              <a:lnSpc>
                <a:spcPct val="120000"/>
              </a:lnSpc>
            </a:pPr>
            <a:r>
              <a:rPr lang="de-DE" dirty="0"/>
              <a:t>trotzdem viel Energieabgabe</a:t>
            </a:r>
          </a:p>
          <a:p>
            <a:pPr>
              <a:lnSpc>
                <a:spcPct val="120000"/>
              </a:lnSpc>
            </a:pPr>
            <a:r>
              <a:rPr lang="de-DE" dirty="0"/>
              <a:t>d. h. Wärmebilanz = negativ</a:t>
            </a:r>
          </a:p>
          <a:p>
            <a:pPr>
              <a:lnSpc>
                <a:spcPct val="120000"/>
              </a:lnSpc>
            </a:pPr>
            <a:endParaRPr lang="de-DE" dirty="0"/>
          </a:p>
        </p:txBody>
      </p:sp>
      <p:pic>
        <p:nvPicPr>
          <p:cNvPr id="2" name="Bildplatzhalter 1"/>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Tree>
    <p:extLst>
      <p:ext uri="{BB962C8B-B14F-4D97-AF65-F5344CB8AC3E}">
        <p14:creationId xmlns:p14="http://schemas.microsoft.com/office/powerpoint/2010/main" val="237179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12</a:t>
            </a:fld>
            <a:endParaRPr lang="de-DE" dirty="0"/>
          </a:p>
        </p:txBody>
      </p:sp>
      <p:sp>
        <p:nvSpPr>
          <p:cNvPr id="3" name="Textplatzhalter 2"/>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Der Begriff „Wetter“</a:t>
            </a:r>
            <a:endParaRPr lang="de-AT" dirty="0"/>
          </a:p>
        </p:txBody>
      </p:sp>
      <p:sp>
        <p:nvSpPr>
          <p:cNvPr id="4" name="Textplatzhalter 3"/>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dirty="0"/>
              <a:t>02 Strahlung</a:t>
            </a:r>
            <a:endParaRPr lang="de-AT" dirty="0"/>
          </a:p>
        </p:txBody>
      </p:sp>
      <p:sp>
        <p:nvSpPr>
          <p:cNvPr id="5" name="Textplatzhalter 4"/>
          <p:cNvSpPr>
            <a:spLocks noGrp="1"/>
          </p:cNvSpPr>
          <p:nvPr>
            <p:ph type="body" sz="quarter" idx="15"/>
          </p:nvPr>
        </p:nvSpPr>
        <p:spPr>
          <a:xfrm>
            <a:off x="261937" y="2563421"/>
            <a:ext cx="11656435" cy="664041"/>
          </a:xfrm>
          <a:solidFill>
            <a:srgbClr val="E1FF01"/>
          </a:solidFill>
        </p:spPr>
        <p:txBody>
          <a:bodyPr vert="horz" lIns="91440" tIns="45720" rIns="91440" bIns="45720" rtlCol="0" anchor="ctr">
            <a:noAutofit/>
          </a:bodyPr>
          <a:lstStyle/>
          <a:p>
            <a:r>
              <a:rPr lang="de-DE" dirty="0"/>
              <a:t>03 Temperatur</a:t>
            </a:r>
            <a:endParaRPr lang="de-AT" dirty="0"/>
          </a:p>
        </p:txBody>
      </p:sp>
      <p:sp>
        <p:nvSpPr>
          <p:cNvPr id="6" name="Textplatzhalter 5"/>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dirty="0"/>
              <a:t>04 Luftdruck</a:t>
            </a:r>
            <a:endParaRPr lang="de-AT" dirty="0"/>
          </a:p>
        </p:txBody>
      </p:sp>
      <p:sp>
        <p:nvSpPr>
          <p:cNvPr id="7" name="Textplatzhalter 6"/>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dirty="0"/>
              <a:t>06 Luftfeuchtigkeit</a:t>
            </a:r>
            <a:endParaRPr lang="de-AT" dirty="0"/>
          </a:p>
        </p:txBody>
      </p:sp>
      <p:sp>
        <p:nvSpPr>
          <p:cNvPr id="9" name="Fußzeilenplatzhalter 8"/>
          <p:cNvSpPr>
            <a:spLocks noGrp="1"/>
          </p:cNvSpPr>
          <p:nvPr>
            <p:ph type="ftr" sz="quarter" idx="3"/>
          </p:nvPr>
        </p:nvSpPr>
        <p:spPr/>
        <p:txBody>
          <a:bodyPr/>
          <a:lstStyle/>
          <a:p>
            <a:r>
              <a:rPr lang="de-DE" dirty="0"/>
              <a:t>Wetter im Gebirge</a:t>
            </a:r>
          </a:p>
        </p:txBody>
      </p:sp>
      <p:sp>
        <p:nvSpPr>
          <p:cNvPr id="10" name="Textplatzhalter 7"/>
          <p:cNvSpPr txBox="1">
            <a:spLocks/>
          </p:cNvSpPr>
          <p:nvPr/>
        </p:nvSpPr>
        <p:spPr>
          <a:xfrm>
            <a:off x="261935" y="5521925"/>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Niederschlag</a:t>
            </a:r>
            <a:endParaRPr lang="de-AT" dirty="0"/>
          </a:p>
        </p:txBody>
      </p:sp>
    </p:spTree>
    <p:extLst>
      <p:ext uri="{BB962C8B-B14F-4D97-AF65-F5344CB8AC3E}">
        <p14:creationId xmlns:p14="http://schemas.microsoft.com/office/powerpoint/2010/main" val="3821908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13</a:t>
            </a:fld>
            <a:endParaRPr lang="de-DE" dirty="0"/>
          </a:p>
        </p:txBody>
      </p:sp>
      <p:sp>
        <p:nvSpPr>
          <p:cNvPr id="4" name="Titel 3"/>
          <p:cNvSpPr>
            <a:spLocks noGrp="1"/>
          </p:cNvSpPr>
          <p:nvPr>
            <p:ph type="title"/>
          </p:nvPr>
        </p:nvSpPr>
        <p:spPr/>
        <p:txBody>
          <a:bodyPr/>
          <a:lstStyle/>
          <a:p>
            <a:r>
              <a:rPr lang="de-DE" dirty="0"/>
              <a:t>Temperatur</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a:xfrm>
            <a:off x="7070942" y="1295400"/>
            <a:ext cx="4848007" cy="4664075"/>
          </a:xfrm>
        </p:spPr>
        <p:txBody>
          <a:bodyPr/>
          <a:lstStyle/>
          <a:p>
            <a:r>
              <a:rPr lang="de-DE" dirty="0"/>
              <a:t>Maß für Wärmeinhalt der Luft angegeben in °C (K, F)</a:t>
            </a:r>
          </a:p>
          <a:p>
            <a:r>
              <a:rPr lang="de-DE" dirty="0"/>
              <a:t>indirekte Erwärmung über den Boden: turbulente Durchmischung</a:t>
            </a:r>
          </a:p>
          <a:p>
            <a:r>
              <a:rPr lang="de-DE" dirty="0"/>
              <a:t>höchster Sonnenstand </a:t>
            </a:r>
            <a:r>
              <a:rPr lang="de-DE" dirty="0">
                <a:sym typeface="Symbol" panose="05050102010706020507" pitchFamily="18" charset="2"/>
              </a:rPr>
              <a:t> höchste Temperatur</a:t>
            </a:r>
            <a:endParaRPr lang="de-AT" dirty="0"/>
          </a:p>
        </p:txBody>
      </p:sp>
    </p:spTree>
    <p:extLst>
      <p:ext uri="{BB962C8B-B14F-4D97-AF65-F5344CB8AC3E}">
        <p14:creationId xmlns:p14="http://schemas.microsoft.com/office/powerpoint/2010/main" val="3593794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14</a:t>
            </a:fld>
            <a:endParaRPr lang="de-DE" dirty="0"/>
          </a:p>
        </p:txBody>
      </p:sp>
      <p:sp>
        <p:nvSpPr>
          <p:cNvPr id="4" name="Titel 3"/>
          <p:cNvSpPr>
            <a:spLocks noGrp="1"/>
          </p:cNvSpPr>
          <p:nvPr>
            <p:ph type="title"/>
          </p:nvPr>
        </p:nvSpPr>
        <p:spPr/>
        <p:txBody>
          <a:bodyPr/>
          <a:lstStyle/>
          <a:p>
            <a:r>
              <a:rPr lang="de-DE" dirty="0"/>
              <a:t>Temperatur</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sp>
        <p:nvSpPr>
          <p:cNvPr id="7" name="Textplatzhalter 6"/>
          <p:cNvSpPr>
            <a:spLocks noGrp="1"/>
          </p:cNvSpPr>
          <p:nvPr>
            <p:ph type="body" sz="quarter" idx="20"/>
          </p:nvPr>
        </p:nvSpPr>
        <p:spPr>
          <a:xfrm>
            <a:off x="6968237" y="1282787"/>
            <a:ext cx="5002724" cy="4664075"/>
          </a:xfrm>
        </p:spPr>
        <p:txBody>
          <a:bodyPr/>
          <a:lstStyle/>
          <a:p>
            <a:pPr marL="0" indent="0">
              <a:buNone/>
            </a:pPr>
            <a:r>
              <a:rPr lang="de-DE" b="1" dirty="0"/>
              <a:t>Temperaturabnahme mit der Höhe</a:t>
            </a:r>
          </a:p>
          <a:p>
            <a:r>
              <a:rPr lang="de-DE" sz="2400" dirty="0"/>
              <a:t>~ 0,65 °C pro 100 Höhenmeter</a:t>
            </a:r>
          </a:p>
          <a:p>
            <a:r>
              <a:rPr lang="de-DE" sz="2400" dirty="0"/>
              <a:t>bei extrem trockener Luft: </a:t>
            </a:r>
          </a:p>
          <a:p>
            <a:pPr marL="0" indent="0">
              <a:buNone/>
            </a:pPr>
            <a:r>
              <a:rPr lang="de-DE" sz="2400" dirty="0"/>
              <a:t>bis zu 1 °C pro 100 Höhenmeter</a:t>
            </a:r>
            <a:endParaRPr lang="de-AT" sz="2400" dirty="0"/>
          </a:p>
          <a:p>
            <a:endParaRPr lang="de-DE" sz="2400" dirty="0"/>
          </a:p>
        </p:txBody>
      </p:sp>
      <p:pic>
        <p:nvPicPr>
          <p:cNvPr id="2" name="Bildplatzhalter 1"/>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Tree>
    <p:extLst>
      <p:ext uri="{BB962C8B-B14F-4D97-AF65-F5344CB8AC3E}">
        <p14:creationId xmlns:p14="http://schemas.microsoft.com/office/powerpoint/2010/main" val="255356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258" b="4258"/>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15</a:t>
            </a:fld>
            <a:endParaRPr lang="de-DE" dirty="0"/>
          </a:p>
        </p:txBody>
      </p:sp>
      <p:sp>
        <p:nvSpPr>
          <p:cNvPr id="4" name="Titel 3"/>
          <p:cNvSpPr>
            <a:spLocks noGrp="1"/>
          </p:cNvSpPr>
          <p:nvPr>
            <p:ph type="title"/>
          </p:nvPr>
        </p:nvSpPr>
        <p:spPr/>
        <p:txBody>
          <a:bodyPr/>
          <a:lstStyle/>
          <a:p>
            <a:r>
              <a:rPr lang="de-DE" dirty="0"/>
              <a:t>Temperatur</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LWD Tirol</a:t>
            </a:r>
            <a:endParaRPr lang="de-AT" sz="800" dirty="0"/>
          </a:p>
        </p:txBody>
      </p:sp>
      <p:sp>
        <p:nvSpPr>
          <p:cNvPr id="7" name="Textplatzhalter 6"/>
          <p:cNvSpPr>
            <a:spLocks noGrp="1"/>
          </p:cNvSpPr>
          <p:nvPr>
            <p:ph type="body" sz="quarter" idx="20"/>
          </p:nvPr>
        </p:nvSpPr>
        <p:spPr/>
        <p:txBody>
          <a:bodyPr/>
          <a:lstStyle/>
          <a:p>
            <a:pPr marL="0" indent="0">
              <a:buNone/>
            </a:pPr>
            <a:r>
              <a:rPr lang="de-DE" b="1" dirty="0"/>
              <a:t>Inversionswetterlage</a:t>
            </a:r>
          </a:p>
          <a:p>
            <a:r>
              <a:rPr lang="de-DE" dirty="0"/>
              <a:t>Umkehrwetterlage</a:t>
            </a:r>
          </a:p>
          <a:p>
            <a:r>
              <a:rPr lang="de-DE" dirty="0"/>
              <a:t>höhere Luftschichten wärmer als niedere</a:t>
            </a:r>
          </a:p>
          <a:p>
            <a:r>
              <a:rPr lang="de-DE" dirty="0"/>
              <a:t>Kaltluft sammelt sich in Tälern/Niederungen</a:t>
            </a:r>
            <a:endParaRPr lang="de-AT" dirty="0"/>
          </a:p>
        </p:txBody>
      </p:sp>
    </p:spTree>
    <p:extLst>
      <p:ext uri="{BB962C8B-B14F-4D97-AF65-F5344CB8AC3E}">
        <p14:creationId xmlns:p14="http://schemas.microsoft.com/office/powerpoint/2010/main" val="3034795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16</a:t>
            </a:fld>
            <a:endParaRPr lang="de-DE" dirty="0"/>
          </a:p>
        </p:txBody>
      </p:sp>
      <p:sp>
        <p:nvSpPr>
          <p:cNvPr id="3" name="Textplatzhalter 2"/>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Der Begriff „Wetter“</a:t>
            </a:r>
            <a:endParaRPr lang="de-AT" dirty="0"/>
          </a:p>
        </p:txBody>
      </p:sp>
      <p:sp>
        <p:nvSpPr>
          <p:cNvPr id="4" name="Textplatzhalter 3"/>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dirty="0"/>
              <a:t>02 Strahlung</a:t>
            </a:r>
            <a:endParaRPr lang="de-AT" dirty="0"/>
          </a:p>
        </p:txBody>
      </p:sp>
      <p:sp>
        <p:nvSpPr>
          <p:cNvPr id="5" name="Textplatzhalter 4"/>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dirty="0"/>
              <a:t>03 Temperatur</a:t>
            </a:r>
            <a:endParaRPr lang="de-AT" dirty="0"/>
          </a:p>
        </p:txBody>
      </p:sp>
      <p:sp>
        <p:nvSpPr>
          <p:cNvPr id="6" name="Textplatzhalter 5"/>
          <p:cNvSpPr>
            <a:spLocks noGrp="1"/>
          </p:cNvSpPr>
          <p:nvPr>
            <p:ph type="body" sz="quarter" idx="16"/>
          </p:nvPr>
        </p:nvSpPr>
        <p:spPr>
          <a:xfrm>
            <a:off x="261937" y="3305697"/>
            <a:ext cx="11656435" cy="664041"/>
          </a:xfrm>
          <a:solidFill>
            <a:srgbClr val="E1FF01"/>
          </a:solidFill>
        </p:spPr>
        <p:txBody>
          <a:bodyPr vert="horz" lIns="91440" tIns="45720" rIns="91440" bIns="45720" rtlCol="0" anchor="ctr">
            <a:noAutofit/>
          </a:bodyPr>
          <a:lstStyle/>
          <a:p>
            <a:r>
              <a:rPr lang="de-DE" dirty="0"/>
              <a:t>04 Luftdruck</a:t>
            </a:r>
            <a:endParaRPr lang="de-AT" dirty="0"/>
          </a:p>
        </p:txBody>
      </p:sp>
      <p:sp>
        <p:nvSpPr>
          <p:cNvPr id="7" name="Textplatzhalter 6"/>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dirty="0"/>
              <a:t>06 Luftfeuchtigkeit</a:t>
            </a:r>
            <a:endParaRPr lang="de-AT" dirty="0"/>
          </a:p>
        </p:txBody>
      </p:sp>
      <p:sp>
        <p:nvSpPr>
          <p:cNvPr id="9" name="Fußzeilenplatzhalter 8"/>
          <p:cNvSpPr>
            <a:spLocks noGrp="1"/>
          </p:cNvSpPr>
          <p:nvPr>
            <p:ph type="ftr" sz="quarter" idx="3"/>
          </p:nvPr>
        </p:nvSpPr>
        <p:spPr/>
        <p:txBody>
          <a:bodyPr/>
          <a:lstStyle/>
          <a:p>
            <a:r>
              <a:rPr lang="de-DE" dirty="0"/>
              <a:t>Wetter im Gebirge</a:t>
            </a:r>
          </a:p>
        </p:txBody>
      </p:sp>
      <p:sp>
        <p:nvSpPr>
          <p:cNvPr id="10" name="Textplatzhalter 7"/>
          <p:cNvSpPr txBox="1">
            <a:spLocks/>
          </p:cNvSpPr>
          <p:nvPr/>
        </p:nvSpPr>
        <p:spPr>
          <a:xfrm>
            <a:off x="261935" y="5521925"/>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Niederschlag</a:t>
            </a:r>
            <a:endParaRPr lang="de-AT" dirty="0"/>
          </a:p>
        </p:txBody>
      </p:sp>
    </p:spTree>
    <p:extLst>
      <p:ext uri="{BB962C8B-B14F-4D97-AF65-F5344CB8AC3E}">
        <p14:creationId xmlns:p14="http://schemas.microsoft.com/office/powerpoint/2010/main" val="3980510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17</a:t>
            </a:fld>
            <a:endParaRPr lang="de-DE" dirty="0"/>
          </a:p>
        </p:txBody>
      </p:sp>
      <p:sp>
        <p:nvSpPr>
          <p:cNvPr id="4" name="Titel 3"/>
          <p:cNvSpPr>
            <a:spLocks noGrp="1"/>
          </p:cNvSpPr>
          <p:nvPr>
            <p:ph type="title"/>
          </p:nvPr>
        </p:nvSpPr>
        <p:spPr/>
        <p:txBody>
          <a:bodyPr/>
          <a:lstStyle/>
          <a:p>
            <a:r>
              <a:rPr lang="de-DE" dirty="0"/>
              <a:t>Luftdruck</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r>
              <a:rPr lang="de-DE" dirty="0"/>
              <a:t>Gewichtskraft der Luft auf eine bestimmte Fläche</a:t>
            </a:r>
          </a:p>
          <a:p>
            <a:r>
              <a:rPr lang="de-DE" dirty="0"/>
              <a:t>angegeben in hPa oder mbar (1 hPa = 1 mbar)</a:t>
            </a:r>
          </a:p>
          <a:p>
            <a:endParaRPr lang="de-AT" dirty="0"/>
          </a:p>
        </p:txBody>
      </p:sp>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Tree>
    <p:extLst>
      <p:ext uri="{BB962C8B-B14F-4D97-AF65-F5344CB8AC3E}">
        <p14:creationId xmlns:p14="http://schemas.microsoft.com/office/powerpoint/2010/main" val="1045588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18</a:t>
            </a:fld>
            <a:endParaRPr lang="de-DE" dirty="0"/>
          </a:p>
        </p:txBody>
      </p:sp>
      <p:sp>
        <p:nvSpPr>
          <p:cNvPr id="4" name="Titel 3"/>
          <p:cNvSpPr>
            <a:spLocks noGrp="1"/>
          </p:cNvSpPr>
          <p:nvPr>
            <p:ph type="title"/>
          </p:nvPr>
        </p:nvSpPr>
        <p:spPr/>
        <p:txBody>
          <a:bodyPr/>
          <a:lstStyle/>
          <a:p>
            <a:r>
              <a:rPr lang="de-DE" dirty="0"/>
              <a:t>Luftdruck</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a:xfrm>
            <a:off x="7070942" y="1296020"/>
            <a:ext cx="4900019" cy="4664075"/>
          </a:xfrm>
        </p:spPr>
        <p:txBody>
          <a:bodyPr/>
          <a:lstStyle/>
          <a:p>
            <a:pPr marL="0" indent="0">
              <a:buNone/>
            </a:pPr>
            <a:r>
              <a:rPr lang="de-DE" b="1" dirty="0"/>
              <a:t>Luftdruckabnahme mit der Höhe</a:t>
            </a:r>
          </a:p>
          <a:p>
            <a:r>
              <a:rPr lang="de-DE" sz="2400" dirty="0"/>
              <a:t>selbe Menge Luft beinhaltet weniger Luftteilchen</a:t>
            </a:r>
          </a:p>
          <a:p>
            <a:r>
              <a:rPr lang="de-DE" sz="2400" dirty="0"/>
              <a:t>Luftdruck auf Meereshöhe: 1013 hPa</a:t>
            </a:r>
          </a:p>
          <a:p>
            <a:r>
              <a:rPr lang="de-DE" sz="2400" dirty="0"/>
              <a:t>für Wetterprognosen: Luftdruck auf 1500 m von 850 hPa</a:t>
            </a:r>
          </a:p>
          <a:p>
            <a:r>
              <a:rPr lang="de-DE" sz="2400" dirty="0"/>
              <a:t>horizontale Luftdruckänderung</a:t>
            </a:r>
          </a:p>
        </p:txBody>
      </p:sp>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Tree>
    <p:extLst>
      <p:ext uri="{BB962C8B-B14F-4D97-AF65-F5344CB8AC3E}">
        <p14:creationId xmlns:p14="http://schemas.microsoft.com/office/powerpoint/2010/main" val="1059791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19</a:t>
            </a:fld>
            <a:endParaRPr lang="de-DE" dirty="0"/>
          </a:p>
        </p:txBody>
      </p:sp>
      <p:sp>
        <p:nvSpPr>
          <p:cNvPr id="4" name="Titel 3"/>
          <p:cNvSpPr>
            <a:spLocks noGrp="1"/>
          </p:cNvSpPr>
          <p:nvPr>
            <p:ph type="title"/>
          </p:nvPr>
        </p:nvSpPr>
        <p:spPr/>
        <p:txBody>
          <a:bodyPr/>
          <a:lstStyle/>
          <a:p>
            <a:r>
              <a:rPr lang="de-DE" dirty="0"/>
              <a:t>Luftdruck: Hoch- und Tiefdruckgebiete</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pPr marL="0" indent="0">
              <a:buNone/>
            </a:pPr>
            <a:r>
              <a:rPr lang="de-DE" b="1" dirty="0"/>
              <a:t>Luftdruckverteilung</a:t>
            </a:r>
          </a:p>
          <a:p>
            <a:r>
              <a:rPr lang="de-DE" dirty="0"/>
              <a:t>beeinflusst die Wetterlage maßgeblich</a:t>
            </a:r>
          </a:p>
          <a:p>
            <a:r>
              <a:rPr lang="de-DE" dirty="0"/>
              <a:t>Position von Hoch- und Tiefdruckgebieten</a:t>
            </a:r>
            <a:endParaRPr lang="de-AT" dirty="0"/>
          </a:p>
        </p:txBody>
      </p:sp>
    </p:spTree>
    <p:extLst>
      <p:ext uri="{BB962C8B-B14F-4D97-AF65-F5344CB8AC3E}">
        <p14:creationId xmlns:p14="http://schemas.microsoft.com/office/powerpoint/2010/main" val="908131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2</a:t>
            </a:fld>
            <a:endParaRPr lang="de-DE" dirty="0"/>
          </a:p>
        </p:txBody>
      </p:sp>
      <p:sp>
        <p:nvSpPr>
          <p:cNvPr id="3" name="Textplatzhalter 2"/>
          <p:cNvSpPr>
            <a:spLocks noGrp="1"/>
          </p:cNvSpPr>
          <p:nvPr>
            <p:ph type="body" sz="quarter" idx="13"/>
          </p:nvPr>
        </p:nvSpPr>
        <p:spPr>
          <a:xfrm>
            <a:off x="261937" y="1078869"/>
            <a:ext cx="11656435" cy="664041"/>
          </a:xfrm>
          <a:solidFill>
            <a:srgbClr val="E1FF01"/>
          </a:solidFill>
        </p:spPr>
        <p:txBody>
          <a:bodyPr vert="horz" lIns="91440" tIns="45720" rIns="91440" bIns="45720" rtlCol="0" anchor="ctr">
            <a:noAutofit/>
          </a:bodyPr>
          <a:lstStyle/>
          <a:p>
            <a:r>
              <a:rPr lang="de-DE" dirty="0"/>
              <a:t>01 Der Begriff „Wetter“</a:t>
            </a:r>
            <a:endParaRPr lang="de-AT" dirty="0"/>
          </a:p>
        </p:txBody>
      </p:sp>
      <p:sp>
        <p:nvSpPr>
          <p:cNvPr id="4" name="Textplatzhalter 3"/>
          <p:cNvSpPr>
            <a:spLocks noGrp="1"/>
          </p:cNvSpPr>
          <p:nvPr>
            <p:ph type="body" sz="quarter" idx="14"/>
          </p:nvPr>
        </p:nvSpPr>
        <p:spPr>
          <a:xfrm>
            <a:off x="261937" y="1821145"/>
            <a:ext cx="11656435" cy="664041"/>
          </a:xfrm>
          <a:solidFill>
            <a:srgbClr val="E1FF01"/>
          </a:solidFill>
        </p:spPr>
        <p:txBody>
          <a:bodyPr vert="horz" lIns="91440" tIns="45720" rIns="91440" bIns="45720" rtlCol="0" anchor="ctr">
            <a:noAutofit/>
          </a:bodyPr>
          <a:lstStyle/>
          <a:p>
            <a:r>
              <a:rPr lang="de-DE" dirty="0"/>
              <a:t>02 Strahlung</a:t>
            </a:r>
            <a:endParaRPr lang="de-AT" dirty="0"/>
          </a:p>
        </p:txBody>
      </p:sp>
      <p:sp>
        <p:nvSpPr>
          <p:cNvPr id="5" name="Textplatzhalter 4"/>
          <p:cNvSpPr>
            <a:spLocks noGrp="1"/>
          </p:cNvSpPr>
          <p:nvPr>
            <p:ph type="body" sz="quarter" idx="15"/>
          </p:nvPr>
        </p:nvSpPr>
        <p:spPr>
          <a:xfrm>
            <a:off x="261937" y="2563421"/>
            <a:ext cx="11656435" cy="664041"/>
          </a:xfrm>
          <a:solidFill>
            <a:srgbClr val="E1FF01"/>
          </a:solidFill>
        </p:spPr>
        <p:txBody>
          <a:bodyPr vert="horz" lIns="91440" tIns="45720" rIns="91440" bIns="45720" rtlCol="0" anchor="ctr">
            <a:noAutofit/>
          </a:bodyPr>
          <a:lstStyle/>
          <a:p>
            <a:r>
              <a:rPr lang="de-DE" dirty="0"/>
              <a:t>03 Temperatur</a:t>
            </a:r>
            <a:endParaRPr lang="de-AT" dirty="0"/>
          </a:p>
        </p:txBody>
      </p:sp>
      <p:sp>
        <p:nvSpPr>
          <p:cNvPr id="6" name="Textplatzhalter 5"/>
          <p:cNvSpPr>
            <a:spLocks noGrp="1"/>
          </p:cNvSpPr>
          <p:nvPr>
            <p:ph type="body" sz="quarter" idx="16"/>
          </p:nvPr>
        </p:nvSpPr>
        <p:spPr>
          <a:xfrm>
            <a:off x="261937" y="3305697"/>
            <a:ext cx="11656435" cy="664041"/>
          </a:xfrm>
          <a:solidFill>
            <a:srgbClr val="E1FF01"/>
          </a:solidFill>
        </p:spPr>
        <p:txBody>
          <a:bodyPr vert="horz" lIns="91440" tIns="45720" rIns="91440" bIns="45720" rtlCol="0" anchor="ctr">
            <a:noAutofit/>
          </a:bodyPr>
          <a:lstStyle/>
          <a:p>
            <a:r>
              <a:rPr lang="de-DE" dirty="0"/>
              <a:t>04 Luftdruck</a:t>
            </a:r>
            <a:endParaRPr lang="de-AT" dirty="0"/>
          </a:p>
        </p:txBody>
      </p:sp>
      <p:sp>
        <p:nvSpPr>
          <p:cNvPr id="7" name="Textplatzhalter 6"/>
          <p:cNvSpPr>
            <a:spLocks noGrp="1"/>
          </p:cNvSpPr>
          <p:nvPr>
            <p:ph type="body" sz="quarter" idx="17"/>
          </p:nvPr>
        </p:nvSpPr>
        <p:spPr>
          <a:xfrm>
            <a:off x="261936" y="4047973"/>
            <a:ext cx="11656435" cy="664041"/>
          </a:xfrm>
          <a:solidFill>
            <a:srgbClr val="E1FF01"/>
          </a:solidFill>
        </p:spPr>
        <p:txBody>
          <a:bodyPr vert="horz" lIns="91440" tIns="45720" rIns="91440" bIns="45720" rtlCol="0" anchor="ctr">
            <a:noAutofit/>
          </a:bodyPr>
          <a:lstStyle/>
          <a:p>
            <a:r>
              <a:rPr lang="de-DE" dirty="0"/>
              <a:t>05 Wind</a:t>
            </a:r>
            <a:endParaRPr lang="de-AT" dirty="0"/>
          </a:p>
        </p:txBody>
      </p:sp>
      <p:sp>
        <p:nvSpPr>
          <p:cNvPr id="8" name="Textplatzhalter 7"/>
          <p:cNvSpPr>
            <a:spLocks noGrp="1"/>
          </p:cNvSpPr>
          <p:nvPr>
            <p:ph type="body" sz="quarter" idx="18"/>
          </p:nvPr>
        </p:nvSpPr>
        <p:spPr>
          <a:xfrm>
            <a:off x="261936" y="4790255"/>
            <a:ext cx="11656435" cy="664041"/>
          </a:xfrm>
          <a:solidFill>
            <a:srgbClr val="E1FF01"/>
          </a:solidFill>
        </p:spPr>
        <p:txBody>
          <a:bodyPr vert="horz" lIns="91440" tIns="45720" rIns="91440" bIns="45720" rtlCol="0" anchor="ctr">
            <a:noAutofit/>
          </a:bodyPr>
          <a:lstStyle/>
          <a:p>
            <a:r>
              <a:rPr lang="de-DE" dirty="0"/>
              <a:t>06 Luftfeuchtigkeit</a:t>
            </a:r>
            <a:endParaRPr lang="de-AT" dirty="0"/>
          </a:p>
        </p:txBody>
      </p:sp>
      <p:sp>
        <p:nvSpPr>
          <p:cNvPr id="9" name="Fußzeilenplatzhalter 8"/>
          <p:cNvSpPr>
            <a:spLocks noGrp="1"/>
          </p:cNvSpPr>
          <p:nvPr>
            <p:ph type="ftr" sz="quarter" idx="3"/>
          </p:nvPr>
        </p:nvSpPr>
        <p:spPr/>
        <p:txBody>
          <a:bodyPr/>
          <a:lstStyle/>
          <a:p>
            <a:r>
              <a:rPr lang="de-DE" dirty="0"/>
              <a:t>Wetter im Gebirge</a:t>
            </a:r>
          </a:p>
        </p:txBody>
      </p:sp>
      <p:sp>
        <p:nvSpPr>
          <p:cNvPr id="10" name="Textplatzhalter 7"/>
          <p:cNvSpPr txBox="1">
            <a:spLocks/>
          </p:cNvSpPr>
          <p:nvPr/>
        </p:nvSpPr>
        <p:spPr>
          <a:xfrm>
            <a:off x="261935" y="5521925"/>
            <a:ext cx="11656435" cy="664041"/>
          </a:xfrm>
          <a:prstGeom prst="roundRect">
            <a:avLst>
              <a:gd name="adj" fmla="val 50000"/>
            </a:avLst>
          </a:prstGeom>
          <a:solidFill>
            <a:srgbClr val="E1FF01"/>
          </a:solidFill>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Niederschlag</a:t>
            </a:r>
            <a:endParaRPr lang="de-AT" dirty="0"/>
          </a:p>
        </p:txBody>
      </p:sp>
    </p:spTree>
    <p:extLst>
      <p:ext uri="{BB962C8B-B14F-4D97-AF65-F5344CB8AC3E}">
        <p14:creationId xmlns:p14="http://schemas.microsoft.com/office/powerpoint/2010/main" val="2629671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20</a:t>
            </a:fld>
            <a:endParaRPr lang="de-DE" dirty="0"/>
          </a:p>
        </p:txBody>
      </p:sp>
      <p:sp>
        <p:nvSpPr>
          <p:cNvPr id="3" name="Textplatzhalter 2"/>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Der Begriff „Wetter“</a:t>
            </a:r>
            <a:endParaRPr lang="de-AT" dirty="0"/>
          </a:p>
        </p:txBody>
      </p:sp>
      <p:sp>
        <p:nvSpPr>
          <p:cNvPr id="4" name="Textplatzhalter 3"/>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dirty="0"/>
              <a:t>02 Strahlung</a:t>
            </a:r>
            <a:endParaRPr lang="de-AT" dirty="0"/>
          </a:p>
        </p:txBody>
      </p:sp>
      <p:sp>
        <p:nvSpPr>
          <p:cNvPr id="5" name="Textplatzhalter 4"/>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dirty="0"/>
              <a:t>03 Temperatur</a:t>
            </a:r>
            <a:endParaRPr lang="de-AT" dirty="0"/>
          </a:p>
        </p:txBody>
      </p:sp>
      <p:sp>
        <p:nvSpPr>
          <p:cNvPr id="6" name="Textplatzhalter 5"/>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dirty="0"/>
              <a:t>04 Luftdruck</a:t>
            </a:r>
            <a:endParaRPr lang="de-AT" dirty="0"/>
          </a:p>
        </p:txBody>
      </p:sp>
      <p:sp>
        <p:nvSpPr>
          <p:cNvPr id="7" name="Textplatzhalter 6"/>
          <p:cNvSpPr>
            <a:spLocks noGrp="1"/>
          </p:cNvSpPr>
          <p:nvPr>
            <p:ph type="body" sz="quarter" idx="17"/>
          </p:nvPr>
        </p:nvSpPr>
        <p:spPr>
          <a:xfrm>
            <a:off x="261936" y="4047973"/>
            <a:ext cx="11656435" cy="664041"/>
          </a:xfrm>
          <a:solidFill>
            <a:srgbClr val="E1FF01"/>
          </a:solidFill>
        </p:spPr>
        <p:txBody>
          <a:bodyPr vert="horz" lIns="91440" tIns="45720" rIns="91440" bIns="45720" rtlCol="0" anchor="ctr">
            <a:noAutofit/>
          </a:bodyPr>
          <a:lstStyle/>
          <a:p>
            <a:r>
              <a:rPr lang="de-DE" dirty="0"/>
              <a:t>05 Wind</a:t>
            </a:r>
            <a:endParaRPr lang="de-AT" dirty="0"/>
          </a:p>
        </p:txBody>
      </p:sp>
      <p:sp>
        <p:nvSpPr>
          <p:cNvPr id="8" name="Textplatzhalter 7"/>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dirty="0"/>
              <a:t>06 Luftfeuchtigkeit</a:t>
            </a:r>
            <a:endParaRPr lang="de-AT" dirty="0"/>
          </a:p>
        </p:txBody>
      </p:sp>
      <p:sp>
        <p:nvSpPr>
          <p:cNvPr id="9" name="Fußzeilenplatzhalter 8"/>
          <p:cNvSpPr>
            <a:spLocks noGrp="1"/>
          </p:cNvSpPr>
          <p:nvPr>
            <p:ph type="ftr" sz="quarter" idx="3"/>
          </p:nvPr>
        </p:nvSpPr>
        <p:spPr/>
        <p:txBody>
          <a:bodyPr/>
          <a:lstStyle/>
          <a:p>
            <a:r>
              <a:rPr lang="de-DE" dirty="0"/>
              <a:t>Wetter im Gebirge</a:t>
            </a:r>
          </a:p>
        </p:txBody>
      </p:sp>
      <p:sp>
        <p:nvSpPr>
          <p:cNvPr id="10" name="Textplatzhalter 7"/>
          <p:cNvSpPr txBox="1">
            <a:spLocks/>
          </p:cNvSpPr>
          <p:nvPr/>
        </p:nvSpPr>
        <p:spPr>
          <a:xfrm>
            <a:off x="261935" y="5521925"/>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Niederschlag</a:t>
            </a:r>
            <a:endParaRPr lang="de-AT" dirty="0"/>
          </a:p>
        </p:txBody>
      </p:sp>
    </p:spTree>
    <p:extLst>
      <p:ext uri="{BB962C8B-B14F-4D97-AF65-F5344CB8AC3E}">
        <p14:creationId xmlns:p14="http://schemas.microsoft.com/office/powerpoint/2010/main" val="116308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21</a:t>
            </a:fld>
            <a:endParaRPr lang="de-DE" dirty="0"/>
          </a:p>
        </p:txBody>
      </p:sp>
      <p:sp>
        <p:nvSpPr>
          <p:cNvPr id="4" name="Titel 3"/>
          <p:cNvSpPr>
            <a:spLocks noGrp="1"/>
          </p:cNvSpPr>
          <p:nvPr>
            <p:ph type="title"/>
          </p:nvPr>
        </p:nvSpPr>
        <p:spPr/>
        <p:txBody>
          <a:bodyPr/>
          <a:lstStyle/>
          <a:p>
            <a:r>
              <a:rPr lang="de-DE" dirty="0"/>
              <a:t>Wind</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argonaut.pro</a:t>
            </a:r>
            <a:endParaRPr lang="de-AT" sz="800" dirty="0"/>
          </a:p>
        </p:txBody>
      </p:sp>
      <p:sp>
        <p:nvSpPr>
          <p:cNvPr id="7" name="Textplatzhalter 6"/>
          <p:cNvSpPr>
            <a:spLocks noGrp="1"/>
          </p:cNvSpPr>
          <p:nvPr>
            <p:ph type="body" sz="quarter" idx="20"/>
          </p:nvPr>
        </p:nvSpPr>
        <p:spPr/>
        <p:txBody>
          <a:bodyPr/>
          <a:lstStyle/>
          <a:p>
            <a:pPr marL="0" indent="0">
              <a:buNone/>
            </a:pPr>
            <a:r>
              <a:rPr lang="de-DE" b="1" dirty="0"/>
              <a:t>Wie entsteht Wind?</a:t>
            </a:r>
          </a:p>
          <a:p>
            <a:r>
              <a:rPr lang="de-DE" dirty="0"/>
              <a:t>Erwärmung der Erdoberfläche und der umgebenden Luft</a:t>
            </a:r>
          </a:p>
          <a:p>
            <a:r>
              <a:rPr lang="de-DE" dirty="0"/>
              <a:t>Aufsteigen und Absinken von Luftmassen</a:t>
            </a:r>
          </a:p>
          <a:p>
            <a:r>
              <a:rPr lang="de-DE" dirty="0"/>
              <a:t>unterschiedliche Luftdrücke</a:t>
            </a:r>
            <a:endParaRPr lang="de-AT" dirty="0"/>
          </a:p>
        </p:txBody>
      </p:sp>
    </p:spTree>
    <p:extLst>
      <p:ext uri="{BB962C8B-B14F-4D97-AF65-F5344CB8AC3E}">
        <p14:creationId xmlns:p14="http://schemas.microsoft.com/office/powerpoint/2010/main" val="2512777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22</a:t>
            </a:fld>
            <a:endParaRPr lang="de-DE" dirty="0"/>
          </a:p>
        </p:txBody>
      </p:sp>
      <p:sp>
        <p:nvSpPr>
          <p:cNvPr id="4" name="Titel 3"/>
          <p:cNvSpPr>
            <a:spLocks noGrp="1"/>
          </p:cNvSpPr>
          <p:nvPr>
            <p:ph type="title"/>
          </p:nvPr>
        </p:nvSpPr>
        <p:spPr/>
        <p:txBody>
          <a:bodyPr/>
          <a:lstStyle/>
          <a:p>
            <a:r>
              <a:rPr lang="de-DE" dirty="0"/>
              <a:t>Wind</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a:xfrm>
            <a:off x="603715" y="5961567"/>
            <a:ext cx="6797675" cy="186006"/>
          </a:xfrm>
        </p:spPr>
        <p:txBody>
          <a:bodyPr/>
          <a:lstStyle/>
          <a:p>
            <a:r>
              <a:rPr lang="de-DE" sz="800" dirty="0"/>
              <a:t>© LWD Tirol</a:t>
            </a:r>
            <a:endParaRPr lang="de-AT" sz="800" dirty="0"/>
          </a:p>
        </p:txBody>
      </p:sp>
      <p:sp>
        <p:nvSpPr>
          <p:cNvPr id="7" name="Textplatzhalter 6"/>
          <p:cNvSpPr>
            <a:spLocks noGrp="1"/>
          </p:cNvSpPr>
          <p:nvPr>
            <p:ph type="body" sz="quarter" idx="20"/>
          </p:nvPr>
        </p:nvSpPr>
        <p:spPr>
          <a:xfrm>
            <a:off x="6730409" y="1297492"/>
            <a:ext cx="5137847" cy="4664075"/>
          </a:xfrm>
        </p:spPr>
        <p:txBody>
          <a:bodyPr/>
          <a:lstStyle/>
          <a:p>
            <a:pPr marL="0" indent="0">
              <a:buNone/>
            </a:pPr>
            <a:r>
              <a:rPr lang="de-DE" b="1" dirty="0"/>
              <a:t>Einfluss des Reliefs auf Winde</a:t>
            </a:r>
          </a:p>
          <a:p>
            <a:r>
              <a:rPr lang="de-DE" dirty="0"/>
              <a:t>Zunahme der Windgeschwindigkeit mit der Höhe</a:t>
            </a:r>
          </a:p>
          <a:p>
            <a:r>
              <a:rPr lang="de-DE" dirty="0"/>
              <a:t>Ausnahme: Pässe und Scharten </a:t>
            </a:r>
            <a:r>
              <a:rPr lang="de-DE" dirty="0">
                <a:sym typeface="Symbol" panose="05050102010706020507" pitchFamily="18" charset="2"/>
              </a:rPr>
              <a:t> Düseneffekt</a:t>
            </a:r>
            <a:endParaRPr lang="de-AT" dirty="0">
              <a:sym typeface="Symbol" panose="05050102010706020507" pitchFamily="18" charset="2"/>
            </a:endParaRPr>
          </a:p>
          <a:p>
            <a:r>
              <a:rPr lang="de-DE" dirty="0">
                <a:sym typeface="Symbol" panose="05050102010706020507" pitchFamily="18" charset="2"/>
              </a:rPr>
              <a:t>Windrichtung Tal  Windrichtung Gebirge</a:t>
            </a:r>
          </a:p>
        </p:txBody>
      </p:sp>
      <p:pic>
        <p:nvPicPr>
          <p:cNvPr id="2" name="Grafik 1"/>
          <p:cNvPicPr>
            <a:picLocks noChangeAspect="1"/>
          </p:cNvPicPr>
          <p:nvPr/>
        </p:nvPicPr>
        <p:blipFill>
          <a:blip r:embed="rId3"/>
          <a:stretch>
            <a:fillRect/>
          </a:stretch>
        </p:blipFill>
        <p:spPr>
          <a:xfrm>
            <a:off x="603715" y="1381271"/>
            <a:ext cx="5942226" cy="4456669"/>
          </a:xfrm>
          <a:prstGeom prst="rect">
            <a:avLst/>
          </a:prstGeom>
        </p:spPr>
      </p:pic>
      <p:cxnSp>
        <p:nvCxnSpPr>
          <p:cNvPr id="10" name="Gerade Verbindung mit Pfeil 9"/>
          <p:cNvCxnSpPr/>
          <p:nvPr/>
        </p:nvCxnSpPr>
        <p:spPr>
          <a:xfrm flipH="1" flipV="1">
            <a:off x="5975789" y="2246855"/>
            <a:ext cx="754620" cy="574156"/>
          </a:xfrm>
          <a:prstGeom prst="straightConnector1">
            <a:avLst/>
          </a:prstGeom>
          <a:ln w="28575">
            <a:solidFill>
              <a:srgbClr val="17325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247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50063" r="1407"/>
          <a:stretch/>
        </p:blipFill>
        <p:spPr>
          <a:xfrm>
            <a:off x="1242466" y="1101082"/>
            <a:ext cx="3394292" cy="4664075"/>
          </a:xfrm>
        </p:spPr>
      </p:pic>
      <p:sp>
        <p:nvSpPr>
          <p:cNvPr id="3" name="Foliennummernplatzhalter 2"/>
          <p:cNvSpPr>
            <a:spLocks noGrp="1"/>
          </p:cNvSpPr>
          <p:nvPr>
            <p:ph type="sldNum" sz="quarter" idx="17"/>
          </p:nvPr>
        </p:nvSpPr>
        <p:spPr/>
        <p:txBody>
          <a:bodyPr/>
          <a:lstStyle/>
          <a:p>
            <a:fld id="{0587C55C-8FD2-3442-83A0-B9DD0B70EC6B}" type="slidenum">
              <a:rPr lang="de-DE" smtClean="0"/>
              <a:pPr/>
              <a:t>23</a:t>
            </a:fld>
            <a:endParaRPr lang="de-DE" dirty="0"/>
          </a:p>
        </p:txBody>
      </p:sp>
      <p:sp>
        <p:nvSpPr>
          <p:cNvPr id="4" name="Titel 3"/>
          <p:cNvSpPr>
            <a:spLocks noGrp="1"/>
          </p:cNvSpPr>
          <p:nvPr>
            <p:ph type="title"/>
          </p:nvPr>
        </p:nvSpPr>
        <p:spPr/>
        <p:txBody>
          <a:bodyPr/>
          <a:lstStyle/>
          <a:p>
            <a:r>
              <a:rPr lang="de-DE" dirty="0"/>
              <a:t>Wind</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a:xfrm>
            <a:off x="1237920" y="5832171"/>
            <a:ext cx="6797675" cy="186006"/>
          </a:xfrm>
        </p:spPr>
        <p:txBody>
          <a:bodyPr/>
          <a:lstStyle/>
          <a:p>
            <a:r>
              <a:rPr lang="de-DE" sz="800" dirty="0"/>
              <a:t>© snow institute</a:t>
            </a:r>
            <a:endParaRPr lang="de-AT" sz="800" dirty="0"/>
          </a:p>
        </p:txBody>
      </p:sp>
      <p:sp>
        <p:nvSpPr>
          <p:cNvPr id="7" name="Textplatzhalter 6"/>
          <p:cNvSpPr>
            <a:spLocks noGrp="1"/>
          </p:cNvSpPr>
          <p:nvPr>
            <p:ph type="body" sz="quarter" idx="20"/>
          </p:nvPr>
        </p:nvSpPr>
        <p:spPr>
          <a:xfrm>
            <a:off x="4794467" y="1101081"/>
            <a:ext cx="6740308" cy="4664075"/>
          </a:xfrm>
        </p:spPr>
        <p:txBody>
          <a:bodyPr/>
          <a:lstStyle/>
          <a:p>
            <a:pPr marL="0" indent="0">
              <a:buNone/>
            </a:pPr>
            <a:r>
              <a:rPr lang="de-DE" b="1" dirty="0"/>
              <a:t>Berg- und Talwindsystem</a:t>
            </a:r>
          </a:p>
          <a:p>
            <a:r>
              <a:rPr lang="de-DE" sz="2000" dirty="0"/>
              <a:t>Sonnenaufgang: Erwärmung der hangnahen Luft </a:t>
            </a:r>
            <a:r>
              <a:rPr lang="de-DE" sz="2000" dirty="0">
                <a:sym typeface="Wingdings" panose="05000000000000000000" pitchFamily="2" charset="2"/>
              </a:rPr>
              <a:t> </a:t>
            </a:r>
            <a:r>
              <a:rPr lang="de-DE" sz="2000" dirty="0"/>
              <a:t>Hangaufwind</a:t>
            </a:r>
          </a:p>
          <a:p>
            <a:r>
              <a:rPr lang="de-DE" sz="2000" dirty="0"/>
              <a:t>Im Laufe des Vormittags: Ausgleichsströmungen </a:t>
            </a:r>
            <a:r>
              <a:rPr lang="de-DE" sz="2000" dirty="0">
                <a:sym typeface="Wingdings" panose="05000000000000000000" pitchFamily="2" charset="2"/>
              </a:rPr>
              <a:t> Talwind</a:t>
            </a:r>
            <a:endParaRPr lang="de-DE" sz="2000" dirty="0"/>
          </a:p>
          <a:p>
            <a:r>
              <a:rPr lang="de-DE" sz="2000" dirty="0"/>
              <a:t>Sonnenuntergang: Hangauf- und Talwind kommen zum Erliegen.</a:t>
            </a:r>
          </a:p>
          <a:p>
            <a:r>
              <a:rPr lang="de-DE" sz="2000" dirty="0"/>
              <a:t>Nach kurzem Stillstand </a:t>
            </a:r>
            <a:r>
              <a:rPr lang="de-DE" sz="2000" dirty="0">
                <a:sym typeface="Wingdings" panose="05000000000000000000" pitchFamily="2" charset="2"/>
              </a:rPr>
              <a:t> </a:t>
            </a:r>
            <a:r>
              <a:rPr lang="de-DE" sz="2000" dirty="0"/>
              <a:t>Umkehr des Windsystems </a:t>
            </a:r>
            <a:r>
              <a:rPr lang="de-DE" sz="2000" dirty="0">
                <a:sym typeface="Wingdings" panose="05000000000000000000" pitchFamily="2" charset="2"/>
              </a:rPr>
              <a:t> Hangabwind und </a:t>
            </a:r>
            <a:r>
              <a:rPr lang="de-DE" sz="2000" dirty="0" err="1">
                <a:sym typeface="Wingdings" panose="05000000000000000000" pitchFamily="2" charset="2"/>
              </a:rPr>
              <a:t>Bergwind</a:t>
            </a:r>
            <a:r>
              <a:rPr lang="de-DE" sz="2000" dirty="0"/>
              <a:t>   </a:t>
            </a:r>
          </a:p>
        </p:txBody>
      </p:sp>
    </p:spTree>
    <p:extLst>
      <p:ext uri="{BB962C8B-B14F-4D97-AF65-F5344CB8AC3E}">
        <p14:creationId xmlns:p14="http://schemas.microsoft.com/office/powerpoint/2010/main" val="1308414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24</a:t>
            </a:fld>
            <a:endParaRPr lang="de-DE" dirty="0"/>
          </a:p>
        </p:txBody>
      </p:sp>
      <p:sp>
        <p:nvSpPr>
          <p:cNvPr id="4" name="Titel 3"/>
          <p:cNvSpPr>
            <a:spLocks noGrp="1"/>
          </p:cNvSpPr>
          <p:nvPr>
            <p:ph type="title"/>
          </p:nvPr>
        </p:nvSpPr>
        <p:spPr/>
        <p:txBody>
          <a:bodyPr/>
          <a:lstStyle/>
          <a:p>
            <a:r>
              <a:rPr lang="de-DE" dirty="0"/>
              <a:t>Wind</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err="1"/>
              <a:t>Windchill</a:t>
            </a:r>
            <a:r>
              <a:rPr lang="de-DE" b="1" dirty="0"/>
              <a:t>-Effekt</a:t>
            </a:r>
          </a:p>
          <a:p>
            <a:r>
              <a:rPr lang="de-DE" dirty="0"/>
              <a:t>gefühlte Temperatur nimmt mit zunehmendem Wind ab</a:t>
            </a:r>
            <a:endParaRPr lang="de-AT" dirty="0"/>
          </a:p>
        </p:txBody>
      </p:sp>
    </p:spTree>
    <p:extLst>
      <p:ext uri="{BB962C8B-B14F-4D97-AF65-F5344CB8AC3E}">
        <p14:creationId xmlns:p14="http://schemas.microsoft.com/office/powerpoint/2010/main" val="298457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25</a:t>
            </a:fld>
            <a:endParaRPr lang="de-DE" dirty="0"/>
          </a:p>
        </p:txBody>
      </p:sp>
      <p:sp>
        <p:nvSpPr>
          <p:cNvPr id="4" name="Titel 3"/>
          <p:cNvSpPr>
            <a:spLocks noGrp="1"/>
          </p:cNvSpPr>
          <p:nvPr>
            <p:ph type="title"/>
          </p:nvPr>
        </p:nvSpPr>
        <p:spPr/>
        <p:txBody>
          <a:bodyPr/>
          <a:lstStyle/>
          <a:p>
            <a:r>
              <a:rPr lang="de-DE" dirty="0"/>
              <a:t>Wind</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AT" sz="800" dirty="0"/>
              <a:t> / argpmait.pro</a:t>
            </a:r>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a:t>Windzeichen im Schnee</a:t>
            </a:r>
          </a:p>
          <a:p>
            <a:r>
              <a:rPr lang="de-DE" sz="2400" dirty="0"/>
              <a:t>Wind prägt auch die Schneedecke im Hochgebirge stark</a:t>
            </a:r>
          </a:p>
          <a:p>
            <a:r>
              <a:rPr lang="de-DE" sz="2400" dirty="0"/>
              <a:t>Verfrachtung von lockerem Schnee</a:t>
            </a:r>
          </a:p>
          <a:p>
            <a:r>
              <a:rPr lang="de-DE" sz="2400" dirty="0"/>
              <a:t>LUV – windzugewandte Seite</a:t>
            </a:r>
          </a:p>
          <a:p>
            <a:r>
              <a:rPr lang="de-DE" sz="2400" dirty="0"/>
              <a:t>LEE – windabgewandte Seite</a:t>
            </a:r>
            <a:endParaRPr lang="de-AT" sz="2400" dirty="0"/>
          </a:p>
        </p:txBody>
      </p:sp>
      <p:pic>
        <p:nvPicPr>
          <p:cNvPr id="9" name="Bildplatzhalt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Tree>
    <p:extLst>
      <p:ext uri="{BB962C8B-B14F-4D97-AF65-F5344CB8AC3E}">
        <p14:creationId xmlns:p14="http://schemas.microsoft.com/office/powerpoint/2010/main" val="2872605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26</a:t>
            </a:fld>
            <a:endParaRPr lang="de-DE" dirty="0"/>
          </a:p>
        </p:txBody>
      </p:sp>
      <p:sp>
        <p:nvSpPr>
          <p:cNvPr id="3" name="Textplatzhalter 2"/>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Der Begriff „Wetter“</a:t>
            </a:r>
            <a:endParaRPr lang="de-AT" dirty="0"/>
          </a:p>
        </p:txBody>
      </p:sp>
      <p:sp>
        <p:nvSpPr>
          <p:cNvPr id="4" name="Textplatzhalter 3"/>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dirty="0"/>
              <a:t>02 Strahlung</a:t>
            </a:r>
            <a:endParaRPr lang="de-AT" dirty="0"/>
          </a:p>
        </p:txBody>
      </p:sp>
      <p:sp>
        <p:nvSpPr>
          <p:cNvPr id="5" name="Textplatzhalter 4"/>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dirty="0"/>
              <a:t>03 Temperatur</a:t>
            </a:r>
            <a:endParaRPr lang="de-AT" dirty="0"/>
          </a:p>
        </p:txBody>
      </p:sp>
      <p:sp>
        <p:nvSpPr>
          <p:cNvPr id="6" name="Textplatzhalter 5"/>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dirty="0"/>
              <a:t>04 Luftdruck</a:t>
            </a:r>
            <a:endParaRPr lang="de-AT" dirty="0"/>
          </a:p>
        </p:txBody>
      </p:sp>
      <p:sp>
        <p:nvSpPr>
          <p:cNvPr id="7" name="Textplatzhalter 6"/>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p:cNvSpPr>
            <a:spLocks noGrp="1"/>
          </p:cNvSpPr>
          <p:nvPr>
            <p:ph type="body" sz="quarter" idx="18"/>
          </p:nvPr>
        </p:nvSpPr>
        <p:spPr>
          <a:xfrm>
            <a:off x="261936" y="4790255"/>
            <a:ext cx="11656435" cy="664041"/>
          </a:xfrm>
          <a:solidFill>
            <a:srgbClr val="E1FF01"/>
          </a:solidFill>
        </p:spPr>
        <p:txBody>
          <a:bodyPr vert="horz" lIns="91440" tIns="45720" rIns="91440" bIns="45720" rtlCol="0" anchor="ctr">
            <a:noAutofit/>
          </a:bodyPr>
          <a:lstStyle/>
          <a:p>
            <a:r>
              <a:rPr lang="de-DE" dirty="0"/>
              <a:t>06 Luftfeuchtigkeit</a:t>
            </a:r>
            <a:endParaRPr lang="de-AT" dirty="0"/>
          </a:p>
        </p:txBody>
      </p:sp>
      <p:sp>
        <p:nvSpPr>
          <p:cNvPr id="9" name="Fußzeilenplatzhalter 8"/>
          <p:cNvSpPr>
            <a:spLocks noGrp="1"/>
          </p:cNvSpPr>
          <p:nvPr>
            <p:ph type="ftr" sz="quarter" idx="3"/>
          </p:nvPr>
        </p:nvSpPr>
        <p:spPr/>
        <p:txBody>
          <a:bodyPr/>
          <a:lstStyle/>
          <a:p>
            <a:r>
              <a:rPr lang="de-DE" dirty="0"/>
              <a:t>Wetter im Gebirge</a:t>
            </a:r>
          </a:p>
        </p:txBody>
      </p:sp>
      <p:sp>
        <p:nvSpPr>
          <p:cNvPr id="10" name="Textplatzhalter 7"/>
          <p:cNvSpPr txBox="1">
            <a:spLocks/>
          </p:cNvSpPr>
          <p:nvPr/>
        </p:nvSpPr>
        <p:spPr>
          <a:xfrm>
            <a:off x="261935" y="5521925"/>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Niederschlag</a:t>
            </a:r>
            <a:endParaRPr lang="de-AT" dirty="0"/>
          </a:p>
        </p:txBody>
      </p:sp>
    </p:spTree>
    <p:extLst>
      <p:ext uri="{BB962C8B-B14F-4D97-AF65-F5344CB8AC3E}">
        <p14:creationId xmlns:p14="http://schemas.microsoft.com/office/powerpoint/2010/main" val="3849251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27</a:t>
            </a:fld>
            <a:endParaRPr lang="de-DE" dirty="0"/>
          </a:p>
        </p:txBody>
      </p:sp>
      <p:sp>
        <p:nvSpPr>
          <p:cNvPr id="4" name="Titel 3"/>
          <p:cNvSpPr>
            <a:spLocks noGrp="1"/>
          </p:cNvSpPr>
          <p:nvPr>
            <p:ph type="title"/>
          </p:nvPr>
        </p:nvSpPr>
        <p:spPr/>
        <p:txBody>
          <a:bodyPr/>
          <a:lstStyle/>
          <a:p>
            <a:r>
              <a:rPr lang="de-DE" dirty="0"/>
              <a:t>Luftfeuchtigkeit</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a:t>Wasser in der Atmosphäre</a:t>
            </a:r>
          </a:p>
          <a:p>
            <a:r>
              <a:rPr lang="de-DE" dirty="0"/>
              <a:t>3 Aggregatzustände</a:t>
            </a:r>
          </a:p>
          <a:p>
            <a:r>
              <a:rPr lang="de-DE" dirty="0"/>
              <a:t>Wasserdampfgehalt in der Luft = temperaturabhängig</a:t>
            </a:r>
            <a:endParaRPr lang="de-AT" dirty="0"/>
          </a:p>
        </p:txBody>
      </p:sp>
    </p:spTree>
    <p:extLst>
      <p:ext uri="{BB962C8B-B14F-4D97-AF65-F5344CB8AC3E}">
        <p14:creationId xmlns:p14="http://schemas.microsoft.com/office/powerpoint/2010/main" val="918477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7129" b="27129"/>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28</a:t>
            </a:fld>
            <a:endParaRPr lang="de-DE" dirty="0"/>
          </a:p>
        </p:txBody>
      </p:sp>
      <p:sp>
        <p:nvSpPr>
          <p:cNvPr id="4" name="Titel 3"/>
          <p:cNvSpPr>
            <a:spLocks noGrp="1"/>
          </p:cNvSpPr>
          <p:nvPr>
            <p:ph type="title"/>
          </p:nvPr>
        </p:nvSpPr>
        <p:spPr/>
        <p:txBody>
          <a:bodyPr/>
          <a:lstStyle/>
          <a:p>
            <a:r>
              <a:rPr lang="de-DE" dirty="0"/>
              <a:t>Luftfeuchtigkeit</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a:t>Luftfeuchtigkeit beschreiben</a:t>
            </a:r>
          </a:p>
          <a:p>
            <a:pPr marL="0" indent="0">
              <a:buNone/>
            </a:pPr>
            <a:r>
              <a:rPr lang="de-DE" dirty="0"/>
              <a:t>Relative Luftfeuchtigkeit: </a:t>
            </a:r>
          </a:p>
          <a:p>
            <a:r>
              <a:rPr lang="de-DE" dirty="0"/>
              <a:t>Prozent der maximalen Aufnahmefähigkeit von Wasserdampf in der Luft</a:t>
            </a:r>
          </a:p>
          <a:p>
            <a:r>
              <a:rPr lang="de-DE" dirty="0"/>
              <a:t>Luft ist gesättigt = 100% relative Luftfeuchtigkeit</a:t>
            </a:r>
          </a:p>
          <a:p>
            <a:endParaRPr lang="de-DE" dirty="0"/>
          </a:p>
          <a:p>
            <a:endParaRPr lang="de-DE" dirty="0"/>
          </a:p>
        </p:txBody>
      </p:sp>
    </p:spTree>
    <p:extLst>
      <p:ext uri="{BB962C8B-B14F-4D97-AF65-F5344CB8AC3E}">
        <p14:creationId xmlns:p14="http://schemas.microsoft.com/office/powerpoint/2010/main" val="2084740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29</a:t>
            </a:fld>
            <a:endParaRPr lang="de-DE" dirty="0"/>
          </a:p>
        </p:txBody>
      </p:sp>
      <p:sp>
        <p:nvSpPr>
          <p:cNvPr id="4" name="Titel 3"/>
          <p:cNvSpPr>
            <a:spLocks noGrp="1"/>
          </p:cNvSpPr>
          <p:nvPr>
            <p:ph type="title"/>
          </p:nvPr>
        </p:nvSpPr>
        <p:spPr/>
        <p:txBody>
          <a:bodyPr/>
          <a:lstStyle/>
          <a:p>
            <a:r>
              <a:rPr lang="de-DE" dirty="0"/>
              <a:t>Luftfeuchtigkeit</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a:t>Luftfeuchtigkeit beschreiben</a:t>
            </a:r>
          </a:p>
          <a:p>
            <a:r>
              <a:rPr lang="de-DE" dirty="0"/>
              <a:t>Taupunkt: Temperatur, auf die ein Luftpaket abgekühlt werden muss, damit Sättigung eintritt</a:t>
            </a:r>
            <a:endParaRPr lang="de-AT" dirty="0"/>
          </a:p>
        </p:txBody>
      </p:sp>
    </p:spTree>
    <p:extLst>
      <p:ext uri="{BB962C8B-B14F-4D97-AF65-F5344CB8AC3E}">
        <p14:creationId xmlns:p14="http://schemas.microsoft.com/office/powerpoint/2010/main" val="2391174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3</a:t>
            </a:fld>
            <a:endParaRPr lang="de-DE" dirty="0"/>
          </a:p>
        </p:txBody>
      </p:sp>
      <p:sp>
        <p:nvSpPr>
          <p:cNvPr id="3" name="Textplatzhalter 2"/>
          <p:cNvSpPr>
            <a:spLocks noGrp="1"/>
          </p:cNvSpPr>
          <p:nvPr>
            <p:ph type="body" sz="quarter" idx="13"/>
          </p:nvPr>
        </p:nvSpPr>
        <p:spPr>
          <a:xfrm>
            <a:off x="261937" y="1078869"/>
            <a:ext cx="11656435" cy="664041"/>
          </a:xfrm>
          <a:solidFill>
            <a:srgbClr val="E1FF01"/>
          </a:solidFill>
        </p:spPr>
        <p:txBody>
          <a:bodyPr vert="horz" lIns="91440" tIns="45720" rIns="91440" bIns="45720" rtlCol="0" anchor="ctr">
            <a:noAutofit/>
          </a:bodyPr>
          <a:lstStyle/>
          <a:p>
            <a:r>
              <a:rPr lang="de-DE" dirty="0"/>
              <a:t>01 Der Begriff „Wetter“</a:t>
            </a:r>
            <a:endParaRPr lang="de-AT" dirty="0"/>
          </a:p>
        </p:txBody>
      </p:sp>
      <p:sp>
        <p:nvSpPr>
          <p:cNvPr id="4" name="Textplatzhalter 3"/>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dirty="0"/>
              <a:t>02 Strahlung</a:t>
            </a:r>
            <a:endParaRPr lang="de-AT" dirty="0"/>
          </a:p>
        </p:txBody>
      </p:sp>
      <p:sp>
        <p:nvSpPr>
          <p:cNvPr id="5" name="Textplatzhalter 4"/>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dirty="0"/>
              <a:t>03 Temperatur</a:t>
            </a:r>
            <a:endParaRPr lang="de-AT" dirty="0"/>
          </a:p>
        </p:txBody>
      </p:sp>
      <p:sp>
        <p:nvSpPr>
          <p:cNvPr id="6" name="Textplatzhalter 5"/>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dirty="0"/>
              <a:t>04 Luftdruck</a:t>
            </a:r>
            <a:endParaRPr lang="de-AT" dirty="0"/>
          </a:p>
        </p:txBody>
      </p:sp>
      <p:sp>
        <p:nvSpPr>
          <p:cNvPr id="7" name="Textplatzhalter 6"/>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dirty="0"/>
              <a:t>06 Luftfeuchtigkeit</a:t>
            </a:r>
            <a:endParaRPr lang="de-AT" dirty="0"/>
          </a:p>
        </p:txBody>
      </p:sp>
      <p:sp>
        <p:nvSpPr>
          <p:cNvPr id="9" name="Fußzeilenplatzhalter 8"/>
          <p:cNvSpPr>
            <a:spLocks noGrp="1"/>
          </p:cNvSpPr>
          <p:nvPr>
            <p:ph type="ftr" sz="quarter" idx="3"/>
          </p:nvPr>
        </p:nvSpPr>
        <p:spPr/>
        <p:txBody>
          <a:bodyPr/>
          <a:lstStyle/>
          <a:p>
            <a:r>
              <a:rPr lang="de-DE" dirty="0"/>
              <a:t>Wetter im Gebirge</a:t>
            </a:r>
          </a:p>
        </p:txBody>
      </p:sp>
      <p:sp>
        <p:nvSpPr>
          <p:cNvPr id="10" name="Textplatzhalter 7"/>
          <p:cNvSpPr txBox="1">
            <a:spLocks/>
          </p:cNvSpPr>
          <p:nvPr/>
        </p:nvSpPr>
        <p:spPr>
          <a:xfrm>
            <a:off x="261935" y="5521925"/>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Niederschlag</a:t>
            </a:r>
            <a:endParaRPr lang="de-AT" dirty="0"/>
          </a:p>
        </p:txBody>
      </p:sp>
    </p:spTree>
    <p:extLst>
      <p:ext uri="{BB962C8B-B14F-4D97-AF65-F5344CB8AC3E}">
        <p14:creationId xmlns:p14="http://schemas.microsoft.com/office/powerpoint/2010/main" val="2364380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30</a:t>
            </a:fld>
            <a:endParaRPr lang="de-DE" dirty="0"/>
          </a:p>
        </p:txBody>
      </p:sp>
      <p:sp>
        <p:nvSpPr>
          <p:cNvPr id="3" name="Textplatzhalter 2"/>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Der Begriff „Wetter“</a:t>
            </a:r>
            <a:endParaRPr lang="de-AT" dirty="0"/>
          </a:p>
        </p:txBody>
      </p:sp>
      <p:sp>
        <p:nvSpPr>
          <p:cNvPr id="4" name="Textplatzhalter 3"/>
          <p:cNvSpPr>
            <a:spLocks noGrp="1"/>
          </p:cNvSpPr>
          <p:nvPr>
            <p:ph type="body" sz="quarter" idx="14"/>
          </p:nvPr>
        </p:nvSpPr>
        <p:spPr>
          <a:xfrm>
            <a:off x="261937" y="1821145"/>
            <a:ext cx="11656435" cy="664041"/>
          </a:xfrm>
          <a:noFill/>
          <a:ln>
            <a:solidFill>
              <a:srgbClr val="E1FF01"/>
            </a:solidFill>
          </a:ln>
        </p:spPr>
        <p:txBody>
          <a:bodyPr vert="horz" lIns="91440" tIns="45720" rIns="91440" bIns="45720" rtlCol="0" anchor="ctr">
            <a:noAutofit/>
          </a:bodyPr>
          <a:lstStyle/>
          <a:p>
            <a:r>
              <a:rPr lang="de-DE" dirty="0"/>
              <a:t>02 Strahlung</a:t>
            </a:r>
            <a:endParaRPr lang="de-AT" dirty="0"/>
          </a:p>
        </p:txBody>
      </p:sp>
      <p:sp>
        <p:nvSpPr>
          <p:cNvPr id="5" name="Textplatzhalter 4"/>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dirty="0"/>
              <a:t>03 Temperatur</a:t>
            </a:r>
            <a:endParaRPr lang="de-AT" dirty="0"/>
          </a:p>
        </p:txBody>
      </p:sp>
      <p:sp>
        <p:nvSpPr>
          <p:cNvPr id="6" name="Textplatzhalter 5"/>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dirty="0"/>
              <a:t>04 Luftdruck</a:t>
            </a:r>
            <a:endParaRPr lang="de-AT" dirty="0"/>
          </a:p>
        </p:txBody>
      </p:sp>
      <p:sp>
        <p:nvSpPr>
          <p:cNvPr id="7" name="Textplatzhalter 6"/>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dirty="0"/>
              <a:t>06 Luftfeuchtigkeit</a:t>
            </a:r>
            <a:endParaRPr lang="de-AT" dirty="0"/>
          </a:p>
        </p:txBody>
      </p:sp>
      <p:sp>
        <p:nvSpPr>
          <p:cNvPr id="9" name="Fußzeilenplatzhalter 8"/>
          <p:cNvSpPr>
            <a:spLocks noGrp="1"/>
          </p:cNvSpPr>
          <p:nvPr>
            <p:ph type="ftr" sz="quarter" idx="3"/>
          </p:nvPr>
        </p:nvSpPr>
        <p:spPr/>
        <p:txBody>
          <a:bodyPr/>
          <a:lstStyle/>
          <a:p>
            <a:r>
              <a:rPr lang="de-DE" dirty="0"/>
              <a:t>Wetter im Gebirge</a:t>
            </a:r>
          </a:p>
        </p:txBody>
      </p:sp>
      <p:sp>
        <p:nvSpPr>
          <p:cNvPr id="10" name="Textplatzhalter 7"/>
          <p:cNvSpPr txBox="1">
            <a:spLocks/>
          </p:cNvSpPr>
          <p:nvPr/>
        </p:nvSpPr>
        <p:spPr>
          <a:xfrm>
            <a:off x="261935" y="5521925"/>
            <a:ext cx="11656435" cy="664041"/>
          </a:xfrm>
          <a:prstGeom prst="roundRect">
            <a:avLst>
              <a:gd name="adj" fmla="val 50000"/>
            </a:avLst>
          </a:prstGeom>
          <a:solidFill>
            <a:srgbClr val="E1FF01"/>
          </a:solidFill>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Niederschlag</a:t>
            </a:r>
            <a:endParaRPr lang="de-AT" dirty="0"/>
          </a:p>
        </p:txBody>
      </p:sp>
    </p:spTree>
    <p:extLst>
      <p:ext uri="{BB962C8B-B14F-4D97-AF65-F5344CB8AC3E}">
        <p14:creationId xmlns:p14="http://schemas.microsoft.com/office/powerpoint/2010/main" val="45361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31</a:t>
            </a:fld>
            <a:endParaRPr lang="de-DE" dirty="0"/>
          </a:p>
        </p:txBody>
      </p:sp>
      <p:sp>
        <p:nvSpPr>
          <p:cNvPr id="4" name="Titel 3"/>
          <p:cNvSpPr>
            <a:spLocks noGrp="1"/>
          </p:cNvSpPr>
          <p:nvPr>
            <p:ph type="title"/>
          </p:nvPr>
        </p:nvSpPr>
        <p:spPr/>
        <p:txBody>
          <a:bodyPr/>
          <a:lstStyle/>
          <a:p>
            <a:r>
              <a:rPr lang="de-DE" dirty="0"/>
              <a:t>Niederschlag</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a:xfrm>
            <a:off x="2493750" y="5992319"/>
            <a:ext cx="6797675" cy="186006"/>
          </a:xfrm>
        </p:spPr>
        <p:txBody>
          <a:bodyPr/>
          <a:lstStyle/>
          <a:p>
            <a:r>
              <a:rPr lang="de-DE" sz="800" dirty="0"/>
              <a:t>© </a:t>
            </a:r>
            <a:r>
              <a:rPr lang="de-DE" sz="800" dirty="0" err="1"/>
              <a:t>snow</a:t>
            </a:r>
            <a:r>
              <a:rPr lang="de-DE" sz="800" dirty="0"/>
              <a:t> </a:t>
            </a:r>
            <a:r>
              <a:rPr lang="de-DE" sz="800" dirty="0" err="1"/>
              <a:t>institute</a:t>
            </a:r>
            <a:r>
              <a:rPr lang="de-DE" sz="800" dirty="0"/>
              <a:t> / LWD Tirol</a:t>
            </a:r>
            <a:endParaRPr lang="de-AT" sz="800"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a:t>Niederschlagsmenge</a:t>
            </a:r>
          </a:p>
          <a:p>
            <a:r>
              <a:rPr lang="de-DE" dirty="0"/>
              <a:t>angegeben im mm oder l</a:t>
            </a:r>
          </a:p>
          <a:p>
            <a:r>
              <a:rPr lang="de-DE" dirty="0"/>
              <a:t>flüssiger Niederschlag pro Quadratmeter</a:t>
            </a:r>
          </a:p>
          <a:p>
            <a:r>
              <a:rPr lang="de-DE" dirty="0"/>
              <a:t>Zeitraum ausschlaggebend</a:t>
            </a:r>
          </a:p>
        </p:txBody>
      </p:sp>
      <p:pic>
        <p:nvPicPr>
          <p:cNvPr id="14" name="Grafik 13"/>
          <p:cNvPicPr>
            <a:picLocks noChangeAspect="1"/>
          </p:cNvPicPr>
          <p:nvPr/>
        </p:nvPicPr>
        <p:blipFill rotWithShape="1">
          <a:blip r:embed="rId3">
            <a:extLst>
              <a:ext uri="{28A0092B-C50C-407E-A947-70E740481C1C}">
                <a14:useLocalDpi xmlns:a14="http://schemas.microsoft.com/office/drawing/2010/main" val="0"/>
              </a:ext>
            </a:extLst>
          </a:blip>
          <a:srcRect t="5789" b="8596"/>
          <a:stretch/>
        </p:blipFill>
        <p:spPr>
          <a:xfrm>
            <a:off x="2493750" y="1020704"/>
            <a:ext cx="4326484" cy="4938771"/>
          </a:xfrm>
          <a:prstGeom prst="rect">
            <a:avLst/>
          </a:prstGeom>
        </p:spPr>
      </p:pic>
    </p:spTree>
    <p:extLst>
      <p:ext uri="{BB962C8B-B14F-4D97-AF65-F5344CB8AC3E}">
        <p14:creationId xmlns:p14="http://schemas.microsoft.com/office/powerpoint/2010/main" val="3938948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09" r="1609"/>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32</a:t>
            </a:fld>
            <a:endParaRPr lang="de-DE" dirty="0"/>
          </a:p>
        </p:txBody>
      </p:sp>
      <p:sp>
        <p:nvSpPr>
          <p:cNvPr id="4" name="Titel 3"/>
          <p:cNvSpPr>
            <a:spLocks noGrp="1"/>
          </p:cNvSpPr>
          <p:nvPr>
            <p:ph type="title"/>
          </p:nvPr>
        </p:nvSpPr>
        <p:spPr/>
        <p:txBody>
          <a:bodyPr/>
          <a:lstStyle/>
          <a:p>
            <a:r>
              <a:rPr lang="de-DE" dirty="0"/>
              <a:t>Niederschlag</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AT" sz="800" dirty="0"/>
              <a:t> / argonaut.pro</a:t>
            </a:r>
          </a:p>
        </p:txBody>
      </p:sp>
      <p:sp>
        <p:nvSpPr>
          <p:cNvPr id="7" name="Textplatzhalter 6"/>
          <p:cNvSpPr>
            <a:spLocks noGrp="1"/>
          </p:cNvSpPr>
          <p:nvPr>
            <p:ph type="body" sz="quarter" idx="20"/>
          </p:nvPr>
        </p:nvSpPr>
        <p:spPr/>
        <p:txBody>
          <a:bodyPr/>
          <a:lstStyle/>
          <a:p>
            <a:pPr marL="0" indent="0">
              <a:buNone/>
            </a:pPr>
            <a:r>
              <a:rPr lang="de-DE" b="1" dirty="0"/>
              <a:t>Niederschlagsmenge</a:t>
            </a:r>
          </a:p>
          <a:p>
            <a:pPr marL="0" indent="0">
              <a:buNone/>
            </a:pPr>
            <a:r>
              <a:rPr lang="de-DE" dirty="0"/>
              <a:t>Beispiel: </a:t>
            </a:r>
          </a:p>
          <a:p>
            <a:r>
              <a:rPr lang="de-DE" dirty="0"/>
              <a:t>10 mm Niederschlag = 10 Liter Regen pro Quadratmeter im angegebenen Zeitraum</a:t>
            </a:r>
            <a:endParaRPr lang="de-AT" dirty="0"/>
          </a:p>
          <a:p>
            <a:r>
              <a:rPr lang="de-AT" dirty="0"/>
              <a:t>das wären bei Temperaturen um den Gefrierpunkt 10 cm Schnee</a:t>
            </a:r>
            <a:endParaRPr lang="de-DE" dirty="0"/>
          </a:p>
          <a:p>
            <a:endParaRPr lang="de-AT" dirty="0"/>
          </a:p>
        </p:txBody>
      </p:sp>
    </p:spTree>
    <p:extLst>
      <p:ext uri="{BB962C8B-B14F-4D97-AF65-F5344CB8AC3E}">
        <p14:creationId xmlns:p14="http://schemas.microsoft.com/office/powerpoint/2010/main" val="4241468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33</a:t>
            </a:fld>
            <a:endParaRPr lang="de-DE" dirty="0"/>
          </a:p>
        </p:txBody>
      </p:sp>
      <p:sp>
        <p:nvSpPr>
          <p:cNvPr id="4" name="Titel 3"/>
          <p:cNvSpPr>
            <a:spLocks noGrp="1"/>
          </p:cNvSpPr>
          <p:nvPr>
            <p:ph type="title"/>
          </p:nvPr>
        </p:nvSpPr>
        <p:spPr/>
        <p:txBody>
          <a:bodyPr/>
          <a:lstStyle/>
          <a:p>
            <a:r>
              <a:rPr lang="de-DE" dirty="0"/>
              <a:t>Niederschlag</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LWD Tirol</a:t>
            </a:r>
            <a:endParaRPr lang="de-AT" sz="800"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a:t>Niederschlags-wahrscheinlichkeit</a:t>
            </a:r>
          </a:p>
          <a:p>
            <a:r>
              <a:rPr lang="de-DE" dirty="0"/>
              <a:t>Wie wahrscheinlich ist es, dass es tatsächlich regnen oder schneien wird?</a:t>
            </a:r>
          </a:p>
          <a:p>
            <a:r>
              <a:rPr lang="de-DE" dirty="0"/>
              <a:t>angegeben in %</a:t>
            </a:r>
          </a:p>
          <a:p>
            <a:endParaRPr lang="de-DE" dirty="0"/>
          </a:p>
          <a:p>
            <a:pPr marL="0" indent="0">
              <a:buNone/>
            </a:pPr>
            <a:endParaRPr lang="de-AT" dirty="0"/>
          </a:p>
        </p:txBody>
      </p:sp>
      <p:pic>
        <p:nvPicPr>
          <p:cNvPr id="8" name="Bildplatzhalter 1"/>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18" r="1418"/>
          <a:stretch>
            <a:fillRect/>
          </a:stretch>
        </p:blipFill>
        <p:spPr/>
      </p:pic>
    </p:spTree>
    <p:extLst>
      <p:ext uri="{BB962C8B-B14F-4D97-AF65-F5344CB8AC3E}">
        <p14:creationId xmlns:p14="http://schemas.microsoft.com/office/powerpoint/2010/main" val="1697908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34</a:t>
            </a:fld>
            <a:endParaRPr lang="de-DE" dirty="0"/>
          </a:p>
        </p:txBody>
      </p:sp>
      <p:sp>
        <p:nvSpPr>
          <p:cNvPr id="4" name="Titel 3"/>
          <p:cNvSpPr>
            <a:spLocks noGrp="1"/>
          </p:cNvSpPr>
          <p:nvPr>
            <p:ph type="title"/>
          </p:nvPr>
        </p:nvSpPr>
        <p:spPr/>
        <p:txBody>
          <a:bodyPr/>
          <a:lstStyle/>
          <a:p>
            <a:r>
              <a:rPr lang="de-DE" dirty="0"/>
              <a:t>Niederschlag</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a:xfrm>
            <a:off x="976679" y="5972872"/>
            <a:ext cx="6797675" cy="186006"/>
          </a:xfrm>
        </p:spPr>
        <p:txBody>
          <a:bodyPr/>
          <a:lstStyle/>
          <a:p>
            <a:r>
              <a:rPr lang="de-DE" sz="800" dirty="0"/>
              <a:t>© </a:t>
            </a:r>
            <a:r>
              <a:rPr lang="de-DE" sz="800" dirty="0" err="1"/>
              <a:t>snow</a:t>
            </a:r>
            <a:r>
              <a:rPr lang="de-DE" sz="800" dirty="0"/>
              <a:t> </a:t>
            </a:r>
            <a:r>
              <a:rPr lang="de-DE" sz="800" dirty="0" err="1"/>
              <a:t>institute</a:t>
            </a:r>
            <a:r>
              <a:rPr lang="de-DE" sz="800" dirty="0"/>
              <a:t> / </a:t>
            </a:r>
            <a:r>
              <a:rPr lang="de-DE" sz="800" dirty="0" err="1"/>
              <a:t>GeoSphere</a:t>
            </a:r>
            <a:r>
              <a:rPr lang="de-DE" sz="800" dirty="0"/>
              <a:t> Austria</a:t>
            </a:r>
            <a:endParaRPr lang="de-AT" sz="800" dirty="0"/>
          </a:p>
        </p:txBody>
      </p:sp>
      <p:sp>
        <p:nvSpPr>
          <p:cNvPr id="7" name="Textplatzhalter 6"/>
          <p:cNvSpPr>
            <a:spLocks noGrp="1"/>
          </p:cNvSpPr>
          <p:nvPr>
            <p:ph type="body" sz="quarter" idx="20"/>
          </p:nvPr>
        </p:nvSpPr>
        <p:spPr>
          <a:xfrm>
            <a:off x="7070942" y="1295400"/>
            <a:ext cx="4848007" cy="4664075"/>
          </a:xfrm>
        </p:spPr>
        <p:txBody>
          <a:bodyPr/>
          <a:lstStyle/>
          <a:p>
            <a:pPr marL="0" indent="0">
              <a:buNone/>
            </a:pPr>
            <a:r>
              <a:rPr lang="de-DE" b="1" dirty="0"/>
              <a:t>Niederschlags-wahrscheinlichkeit</a:t>
            </a:r>
          </a:p>
          <a:p>
            <a:pPr marL="0" indent="0">
              <a:buNone/>
            </a:pPr>
            <a:r>
              <a:rPr lang="de-DE" dirty="0"/>
              <a:t>Beispiel:</a:t>
            </a:r>
          </a:p>
          <a:p>
            <a:r>
              <a:rPr lang="de-DE" dirty="0"/>
              <a:t>Morgen soll es mit einer Wahrscheinlichkeit von 20% regnen.</a:t>
            </a:r>
          </a:p>
          <a:p>
            <a:r>
              <a:rPr lang="de-DE" dirty="0"/>
              <a:t>d. h. in der Vergangenheit hat es an 2 von 10 Tagen (=20%) mit derselben Wetterlage geregnet</a:t>
            </a:r>
          </a:p>
          <a:p>
            <a:endParaRPr lang="de-DE" dirty="0"/>
          </a:p>
          <a:p>
            <a:pPr marL="0" indent="0">
              <a:buNone/>
            </a:pPr>
            <a:endParaRPr lang="de-AT" dirty="0"/>
          </a:p>
        </p:txBody>
      </p:sp>
      <p:pic>
        <p:nvPicPr>
          <p:cNvPr id="13" name="Grafik 12"/>
          <p:cNvPicPr>
            <a:picLocks noChangeAspect="1"/>
          </p:cNvPicPr>
          <p:nvPr/>
        </p:nvPicPr>
        <p:blipFill>
          <a:blip r:embed="rId2"/>
          <a:stretch>
            <a:fillRect/>
          </a:stretch>
        </p:blipFill>
        <p:spPr>
          <a:xfrm>
            <a:off x="976679" y="1101082"/>
            <a:ext cx="5869368" cy="4775350"/>
          </a:xfrm>
          <a:prstGeom prst="rect">
            <a:avLst/>
          </a:prstGeom>
        </p:spPr>
      </p:pic>
    </p:spTree>
    <p:extLst>
      <p:ext uri="{BB962C8B-B14F-4D97-AF65-F5344CB8AC3E}">
        <p14:creationId xmlns:p14="http://schemas.microsoft.com/office/powerpoint/2010/main" val="3724772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5400" dirty="0"/>
              <a:t>Winter </a:t>
            </a:r>
            <a:r>
              <a:rPr lang="de-DE" sz="5400" dirty="0" err="1"/>
              <a:t>is</a:t>
            </a:r>
            <a:r>
              <a:rPr lang="de-DE" sz="5400" dirty="0"/>
              <a:t> </a:t>
            </a:r>
            <a:r>
              <a:rPr lang="de-DE" sz="5400" dirty="0" err="1"/>
              <a:t>coming</a:t>
            </a:r>
            <a:r>
              <a:rPr lang="de-DE" sz="5400" dirty="0"/>
              <a:t>!</a:t>
            </a:r>
            <a:endParaRPr lang="de-AT" sz="5400" dirty="0"/>
          </a:p>
        </p:txBody>
      </p:sp>
      <p:sp>
        <p:nvSpPr>
          <p:cNvPr id="4" name="Foliennummernplatzhalter 3"/>
          <p:cNvSpPr>
            <a:spLocks noGrp="1"/>
          </p:cNvSpPr>
          <p:nvPr>
            <p:ph type="sldNum" sz="quarter" idx="12"/>
          </p:nvPr>
        </p:nvSpPr>
        <p:spPr/>
        <p:txBody>
          <a:bodyPr/>
          <a:lstStyle/>
          <a:p>
            <a:fld id="{0587C55C-8FD2-3442-83A0-B9DD0B70EC6B}" type="slidenum">
              <a:rPr lang="de-DE" smtClean="0"/>
              <a:pPr/>
              <a:t>35</a:t>
            </a:fld>
            <a:endParaRPr lang="de-DE" dirty="0"/>
          </a:p>
        </p:txBody>
      </p:sp>
      <p:sp>
        <p:nvSpPr>
          <p:cNvPr id="5" name="Bildplatzhalter 4"/>
          <p:cNvSpPr>
            <a:spLocks noGrp="1"/>
          </p:cNvSpPr>
          <p:nvPr>
            <p:ph type="pic" sz="quarter" idx="13"/>
          </p:nvPr>
        </p:nvSpPr>
        <p:spPr/>
        <p:txBody>
          <a:bodyPr/>
          <a:lstStyle/>
          <a:p>
            <a:endParaRPr lang="de-AT"/>
          </a:p>
        </p:txBody>
      </p:sp>
    </p:spTree>
    <p:extLst>
      <p:ext uri="{BB962C8B-B14F-4D97-AF65-F5344CB8AC3E}">
        <p14:creationId xmlns:p14="http://schemas.microsoft.com/office/powerpoint/2010/main" val="303638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14" r="1514"/>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4</a:t>
            </a:fld>
            <a:endParaRPr lang="de-DE" dirty="0"/>
          </a:p>
        </p:txBody>
      </p:sp>
      <p:sp>
        <p:nvSpPr>
          <p:cNvPr id="4" name="Titel 3"/>
          <p:cNvSpPr>
            <a:spLocks noGrp="1"/>
          </p:cNvSpPr>
          <p:nvPr>
            <p:ph type="title"/>
          </p:nvPr>
        </p:nvSpPr>
        <p:spPr/>
        <p:txBody>
          <a:bodyPr/>
          <a:lstStyle/>
          <a:p>
            <a:r>
              <a:rPr lang="de-DE" dirty="0"/>
              <a:t>Wetter</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argonaut.pro</a:t>
            </a:r>
          </a:p>
        </p:txBody>
      </p:sp>
      <p:sp>
        <p:nvSpPr>
          <p:cNvPr id="7" name="Textplatzhalter 6"/>
          <p:cNvSpPr>
            <a:spLocks noGrp="1"/>
          </p:cNvSpPr>
          <p:nvPr>
            <p:ph type="body" sz="quarter" idx="20"/>
          </p:nvPr>
        </p:nvSpPr>
        <p:spPr>
          <a:xfrm>
            <a:off x="7157629" y="1307897"/>
            <a:ext cx="4710627" cy="4664075"/>
          </a:xfrm>
        </p:spPr>
        <p:txBody>
          <a:bodyPr/>
          <a:lstStyle/>
          <a:p>
            <a:pPr>
              <a:lnSpc>
                <a:spcPct val="120000"/>
              </a:lnSpc>
            </a:pPr>
            <a:r>
              <a:rPr lang="de-DE" b="1" dirty="0"/>
              <a:t>aktueller</a:t>
            </a:r>
            <a:r>
              <a:rPr lang="de-DE" dirty="0"/>
              <a:t> physikalischer </a:t>
            </a:r>
            <a:r>
              <a:rPr lang="de-DE" b="1" dirty="0"/>
              <a:t>Zustand </a:t>
            </a:r>
            <a:r>
              <a:rPr lang="de-DE" dirty="0"/>
              <a:t>der untersten Schicht der Atmosphäre (=Troposphäre)</a:t>
            </a:r>
            <a:endParaRPr lang="de-AT" dirty="0"/>
          </a:p>
          <a:p>
            <a:pPr>
              <a:lnSpc>
                <a:spcPct val="120000"/>
              </a:lnSpc>
            </a:pPr>
            <a:r>
              <a:rPr lang="de-DE" dirty="0"/>
              <a:t>wichtige Parameter: Temperatur, Luftfeuchtigkeit, Niederschlag, Wind</a:t>
            </a:r>
          </a:p>
          <a:p>
            <a:pPr>
              <a:lnSpc>
                <a:spcPct val="120000"/>
              </a:lnSpc>
            </a:pPr>
            <a:r>
              <a:rPr lang="de-DE" dirty="0"/>
              <a:t>treibende Kraft: Strahlung</a:t>
            </a:r>
          </a:p>
        </p:txBody>
      </p:sp>
    </p:spTree>
    <p:extLst>
      <p:ext uri="{BB962C8B-B14F-4D97-AF65-F5344CB8AC3E}">
        <p14:creationId xmlns:p14="http://schemas.microsoft.com/office/powerpoint/2010/main" val="2089868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5</a:t>
            </a:fld>
            <a:endParaRPr lang="de-DE" dirty="0"/>
          </a:p>
        </p:txBody>
      </p:sp>
      <p:sp>
        <p:nvSpPr>
          <p:cNvPr id="3" name="Textplatzhalter 2"/>
          <p:cNvSpPr>
            <a:spLocks noGrp="1"/>
          </p:cNvSpPr>
          <p:nvPr>
            <p:ph type="body" sz="quarter" idx="13"/>
          </p:nvPr>
        </p:nvSpPr>
        <p:spPr>
          <a:xfrm>
            <a:off x="261937" y="1078869"/>
            <a:ext cx="11656435" cy="664041"/>
          </a:xfrm>
          <a:noFill/>
          <a:ln>
            <a:solidFill>
              <a:srgbClr val="E1FF01"/>
            </a:solidFill>
          </a:ln>
        </p:spPr>
        <p:txBody>
          <a:bodyPr vert="horz" lIns="91440" tIns="45720" rIns="91440" bIns="45720" rtlCol="0" anchor="ctr">
            <a:noAutofit/>
          </a:bodyPr>
          <a:lstStyle/>
          <a:p>
            <a:r>
              <a:rPr lang="de-DE" dirty="0"/>
              <a:t>01 Der Begriff „Wetter“</a:t>
            </a:r>
            <a:endParaRPr lang="de-AT" dirty="0"/>
          </a:p>
        </p:txBody>
      </p:sp>
      <p:sp>
        <p:nvSpPr>
          <p:cNvPr id="4" name="Textplatzhalter 3"/>
          <p:cNvSpPr>
            <a:spLocks noGrp="1"/>
          </p:cNvSpPr>
          <p:nvPr>
            <p:ph type="body" sz="quarter" idx="14"/>
          </p:nvPr>
        </p:nvSpPr>
        <p:spPr>
          <a:xfrm>
            <a:off x="261937" y="1821145"/>
            <a:ext cx="11656435" cy="664041"/>
          </a:xfrm>
          <a:solidFill>
            <a:srgbClr val="E1FF01"/>
          </a:solidFill>
        </p:spPr>
        <p:txBody>
          <a:bodyPr vert="horz" lIns="91440" tIns="45720" rIns="91440" bIns="45720" rtlCol="0" anchor="ctr">
            <a:noAutofit/>
          </a:bodyPr>
          <a:lstStyle/>
          <a:p>
            <a:r>
              <a:rPr lang="de-DE" dirty="0"/>
              <a:t>02 Strahlung</a:t>
            </a:r>
            <a:endParaRPr lang="de-AT" dirty="0"/>
          </a:p>
        </p:txBody>
      </p:sp>
      <p:sp>
        <p:nvSpPr>
          <p:cNvPr id="5" name="Textplatzhalter 4"/>
          <p:cNvSpPr>
            <a:spLocks noGrp="1"/>
          </p:cNvSpPr>
          <p:nvPr>
            <p:ph type="body" sz="quarter" idx="15"/>
          </p:nvPr>
        </p:nvSpPr>
        <p:spPr>
          <a:xfrm>
            <a:off x="261937" y="2563421"/>
            <a:ext cx="11656435" cy="664041"/>
          </a:xfrm>
          <a:noFill/>
          <a:ln>
            <a:solidFill>
              <a:srgbClr val="E1FF01"/>
            </a:solidFill>
          </a:ln>
        </p:spPr>
        <p:txBody>
          <a:bodyPr vert="horz" lIns="91440" tIns="45720" rIns="91440" bIns="45720" rtlCol="0" anchor="ctr">
            <a:noAutofit/>
          </a:bodyPr>
          <a:lstStyle/>
          <a:p>
            <a:r>
              <a:rPr lang="de-DE" dirty="0"/>
              <a:t>03 Temperatur</a:t>
            </a:r>
            <a:endParaRPr lang="de-AT" dirty="0"/>
          </a:p>
        </p:txBody>
      </p:sp>
      <p:sp>
        <p:nvSpPr>
          <p:cNvPr id="6" name="Textplatzhalter 5"/>
          <p:cNvSpPr>
            <a:spLocks noGrp="1"/>
          </p:cNvSpPr>
          <p:nvPr>
            <p:ph type="body" sz="quarter" idx="16"/>
          </p:nvPr>
        </p:nvSpPr>
        <p:spPr>
          <a:xfrm>
            <a:off x="261937" y="3305697"/>
            <a:ext cx="11656435" cy="664041"/>
          </a:xfrm>
          <a:noFill/>
          <a:ln>
            <a:solidFill>
              <a:srgbClr val="E1FF01"/>
            </a:solidFill>
          </a:ln>
        </p:spPr>
        <p:txBody>
          <a:bodyPr vert="horz" lIns="91440" tIns="45720" rIns="91440" bIns="45720" rtlCol="0" anchor="ctr">
            <a:noAutofit/>
          </a:bodyPr>
          <a:lstStyle/>
          <a:p>
            <a:r>
              <a:rPr lang="de-DE" dirty="0"/>
              <a:t>04 Luftdruck</a:t>
            </a:r>
            <a:endParaRPr lang="de-AT" dirty="0"/>
          </a:p>
        </p:txBody>
      </p:sp>
      <p:sp>
        <p:nvSpPr>
          <p:cNvPr id="7" name="Textplatzhalter 6"/>
          <p:cNvSpPr>
            <a:spLocks noGrp="1"/>
          </p:cNvSpPr>
          <p:nvPr>
            <p:ph type="body" sz="quarter" idx="17"/>
          </p:nvPr>
        </p:nvSpPr>
        <p:spPr>
          <a:xfrm>
            <a:off x="261936" y="4047973"/>
            <a:ext cx="11656435" cy="664041"/>
          </a:xfrm>
          <a:noFill/>
          <a:ln>
            <a:solidFill>
              <a:srgbClr val="E1FF01"/>
            </a:solidFill>
          </a:ln>
        </p:spPr>
        <p:txBody>
          <a:bodyPr vert="horz" lIns="91440" tIns="45720" rIns="91440" bIns="45720" rtlCol="0" anchor="ctr">
            <a:noAutofit/>
          </a:bodyPr>
          <a:lstStyle/>
          <a:p>
            <a:r>
              <a:rPr lang="de-DE" dirty="0"/>
              <a:t>05 Wind</a:t>
            </a:r>
            <a:endParaRPr lang="de-AT" dirty="0"/>
          </a:p>
        </p:txBody>
      </p:sp>
      <p:sp>
        <p:nvSpPr>
          <p:cNvPr id="8" name="Textplatzhalter 7"/>
          <p:cNvSpPr>
            <a:spLocks noGrp="1"/>
          </p:cNvSpPr>
          <p:nvPr>
            <p:ph type="body" sz="quarter" idx="18"/>
          </p:nvPr>
        </p:nvSpPr>
        <p:spPr>
          <a:xfrm>
            <a:off x="261936" y="4790255"/>
            <a:ext cx="11656435" cy="664041"/>
          </a:xfrm>
          <a:noFill/>
          <a:ln>
            <a:solidFill>
              <a:srgbClr val="E1FF01"/>
            </a:solidFill>
          </a:ln>
        </p:spPr>
        <p:txBody>
          <a:bodyPr vert="horz" lIns="91440" tIns="45720" rIns="91440" bIns="45720" rtlCol="0" anchor="ctr">
            <a:noAutofit/>
          </a:bodyPr>
          <a:lstStyle/>
          <a:p>
            <a:r>
              <a:rPr lang="de-DE" dirty="0"/>
              <a:t>06 Luftfeuchtigkeit</a:t>
            </a:r>
            <a:endParaRPr lang="de-AT" dirty="0"/>
          </a:p>
        </p:txBody>
      </p:sp>
      <p:sp>
        <p:nvSpPr>
          <p:cNvPr id="9" name="Fußzeilenplatzhalter 8"/>
          <p:cNvSpPr>
            <a:spLocks noGrp="1"/>
          </p:cNvSpPr>
          <p:nvPr>
            <p:ph type="ftr" sz="quarter" idx="3"/>
          </p:nvPr>
        </p:nvSpPr>
        <p:spPr/>
        <p:txBody>
          <a:bodyPr/>
          <a:lstStyle/>
          <a:p>
            <a:r>
              <a:rPr lang="de-DE" dirty="0"/>
              <a:t>Wetter im Gebirge</a:t>
            </a:r>
          </a:p>
        </p:txBody>
      </p:sp>
      <p:sp>
        <p:nvSpPr>
          <p:cNvPr id="10" name="Textplatzhalter 7"/>
          <p:cNvSpPr txBox="1">
            <a:spLocks/>
          </p:cNvSpPr>
          <p:nvPr/>
        </p:nvSpPr>
        <p:spPr>
          <a:xfrm>
            <a:off x="261935" y="5521925"/>
            <a:ext cx="11656435" cy="664041"/>
          </a:xfrm>
          <a:prstGeom prst="roundRect">
            <a:avLst>
              <a:gd name="adj" fmla="val 50000"/>
            </a:avLst>
          </a:prstGeom>
          <a:noFill/>
          <a:ln>
            <a:solidFill>
              <a:srgbClr val="E1FF01"/>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2"/>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4pPr>
            <a:lvl5pPr marL="2057400" indent="-228600">
              <a:lnSpc>
                <a:spcPct val="90000"/>
              </a:lnSpc>
              <a:spcBef>
                <a:spcPts val="500"/>
              </a:spcBef>
              <a:buSzPct val="90000"/>
              <a:buFontTx/>
              <a:buBlip>
                <a:blip r:embed="rId3">
                  <a:extLst>
                    <a:ext uri="{96DAC541-7B7A-43D3-8B79-37D633B846F1}">
                      <asvg:svgBlip xmlns:asvg="http://schemas.microsoft.com/office/drawing/2016/SVG/main" r:embed="rId4"/>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Niederschlag</a:t>
            </a:r>
            <a:endParaRPr lang="de-AT" dirty="0"/>
          </a:p>
        </p:txBody>
      </p:sp>
    </p:spTree>
    <p:extLst>
      <p:ext uri="{BB962C8B-B14F-4D97-AF65-F5344CB8AC3E}">
        <p14:creationId xmlns:p14="http://schemas.microsoft.com/office/powerpoint/2010/main" val="2665133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6</a:t>
            </a:fld>
            <a:endParaRPr lang="de-DE" dirty="0"/>
          </a:p>
        </p:txBody>
      </p:sp>
      <p:sp>
        <p:nvSpPr>
          <p:cNvPr id="4" name="Titel 3"/>
          <p:cNvSpPr>
            <a:spLocks noGrp="1"/>
          </p:cNvSpPr>
          <p:nvPr>
            <p:ph type="title"/>
          </p:nvPr>
        </p:nvSpPr>
        <p:spPr/>
        <p:txBody>
          <a:bodyPr/>
          <a:lstStyle/>
          <a:p>
            <a:r>
              <a:rPr lang="de-DE" dirty="0"/>
              <a:t>Strahlung</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pPr>
              <a:lnSpc>
                <a:spcPct val="120000"/>
              </a:lnSpc>
            </a:pPr>
            <a:r>
              <a:rPr lang="de-DE" dirty="0"/>
              <a:t>treibenden Kraft des Wettergeschehens</a:t>
            </a:r>
          </a:p>
          <a:p>
            <a:pPr>
              <a:lnSpc>
                <a:spcPct val="120000"/>
              </a:lnSpc>
            </a:pPr>
            <a:r>
              <a:rPr lang="de-DE" dirty="0"/>
              <a:t>Energiequelle für die Erde: Sonnenstrahlung</a:t>
            </a:r>
            <a:endParaRPr lang="de-AT" dirty="0"/>
          </a:p>
        </p:txBody>
      </p:sp>
    </p:spTree>
    <p:extLst>
      <p:ext uri="{BB962C8B-B14F-4D97-AF65-F5344CB8AC3E}">
        <p14:creationId xmlns:p14="http://schemas.microsoft.com/office/powerpoint/2010/main" val="156136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7</a:t>
            </a:fld>
            <a:endParaRPr lang="de-DE" dirty="0"/>
          </a:p>
        </p:txBody>
      </p:sp>
      <p:sp>
        <p:nvSpPr>
          <p:cNvPr id="4" name="Titel 3"/>
          <p:cNvSpPr>
            <a:spLocks noGrp="1"/>
          </p:cNvSpPr>
          <p:nvPr>
            <p:ph type="title"/>
          </p:nvPr>
        </p:nvSpPr>
        <p:spPr/>
        <p:txBody>
          <a:bodyPr/>
          <a:lstStyle/>
          <a:p>
            <a:r>
              <a:rPr lang="de-DE" dirty="0"/>
              <a:t>Strahlung</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pPr marL="0" indent="0">
              <a:lnSpc>
                <a:spcPct val="120000"/>
              </a:lnSpc>
              <a:buNone/>
            </a:pPr>
            <a:r>
              <a:rPr lang="de-DE" b="1" dirty="0"/>
              <a:t>3 ausschlaggebende Prozesse</a:t>
            </a:r>
          </a:p>
          <a:p>
            <a:pPr>
              <a:lnSpc>
                <a:spcPct val="120000"/>
              </a:lnSpc>
            </a:pPr>
            <a:r>
              <a:rPr lang="de-DE" dirty="0"/>
              <a:t>Reflexion</a:t>
            </a:r>
          </a:p>
          <a:p>
            <a:pPr>
              <a:lnSpc>
                <a:spcPct val="120000"/>
              </a:lnSpc>
            </a:pPr>
            <a:r>
              <a:rPr lang="de-DE" dirty="0"/>
              <a:t>Streuung</a:t>
            </a:r>
          </a:p>
          <a:p>
            <a:pPr>
              <a:lnSpc>
                <a:spcPct val="120000"/>
              </a:lnSpc>
            </a:pPr>
            <a:r>
              <a:rPr lang="de-DE" dirty="0"/>
              <a:t>Absorption</a:t>
            </a:r>
            <a:endParaRPr lang="de-AT" dirty="0"/>
          </a:p>
        </p:txBody>
      </p:sp>
    </p:spTree>
    <p:extLst>
      <p:ext uri="{BB962C8B-B14F-4D97-AF65-F5344CB8AC3E}">
        <p14:creationId xmlns:p14="http://schemas.microsoft.com/office/powerpoint/2010/main" val="4133072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8</a:t>
            </a:fld>
            <a:endParaRPr lang="de-DE" dirty="0"/>
          </a:p>
        </p:txBody>
      </p:sp>
      <p:sp>
        <p:nvSpPr>
          <p:cNvPr id="4" name="Titel 3"/>
          <p:cNvSpPr>
            <a:spLocks noGrp="1"/>
          </p:cNvSpPr>
          <p:nvPr>
            <p:ph type="title"/>
          </p:nvPr>
        </p:nvSpPr>
        <p:spPr/>
        <p:txBody>
          <a:bodyPr/>
          <a:lstStyle/>
          <a:p>
            <a:r>
              <a:rPr lang="de-DE" dirty="0"/>
              <a:t>Strahlung</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AT" dirty="0"/>
          </a:p>
        </p:txBody>
      </p:sp>
      <p:sp>
        <p:nvSpPr>
          <p:cNvPr id="7" name="Textplatzhalter 6"/>
          <p:cNvSpPr>
            <a:spLocks noGrp="1"/>
          </p:cNvSpPr>
          <p:nvPr>
            <p:ph type="body" sz="quarter" idx="20"/>
          </p:nvPr>
        </p:nvSpPr>
        <p:spPr/>
        <p:txBody>
          <a:bodyPr/>
          <a:lstStyle/>
          <a:p>
            <a:pPr marL="0" indent="0">
              <a:lnSpc>
                <a:spcPct val="120000"/>
              </a:lnSpc>
              <a:buNone/>
            </a:pPr>
            <a:r>
              <a:rPr lang="de-DE" b="1" dirty="0"/>
              <a:t>Strahlungswinkel</a:t>
            </a:r>
          </a:p>
          <a:p>
            <a:pPr>
              <a:lnSpc>
                <a:spcPct val="110000"/>
              </a:lnSpc>
            </a:pPr>
            <a:r>
              <a:rPr lang="de-DE" sz="2400" dirty="0"/>
              <a:t>Stand der Oberfläche zur Sonne</a:t>
            </a:r>
          </a:p>
          <a:p>
            <a:pPr>
              <a:lnSpc>
                <a:spcPct val="110000"/>
              </a:lnSpc>
            </a:pPr>
            <a:r>
              <a:rPr lang="de-DE" sz="2400" dirty="0"/>
              <a:t>verursacht große Temperaturunterschiede</a:t>
            </a:r>
          </a:p>
          <a:p>
            <a:pPr marL="0" indent="0">
              <a:lnSpc>
                <a:spcPct val="120000"/>
              </a:lnSpc>
              <a:buNone/>
            </a:pPr>
            <a:endParaRPr lang="de-DE" dirty="0"/>
          </a:p>
        </p:txBody>
      </p:sp>
      <p:pic>
        <p:nvPicPr>
          <p:cNvPr id="10" name="Bildplatzhalt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Tree>
    <p:extLst>
      <p:ext uri="{BB962C8B-B14F-4D97-AF65-F5344CB8AC3E}">
        <p14:creationId xmlns:p14="http://schemas.microsoft.com/office/powerpoint/2010/main" val="2488693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9</a:t>
            </a:fld>
            <a:endParaRPr lang="de-DE" dirty="0"/>
          </a:p>
        </p:txBody>
      </p:sp>
      <p:sp>
        <p:nvSpPr>
          <p:cNvPr id="4" name="Titel 3"/>
          <p:cNvSpPr>
            <a:spLocks noGrp="1"/>
          </p:cNvSpPr>
          <p:nvPr>
            <p:ph type="title"/>
          </p:nvPr>
        </p:nvSpPr>
        <p:spPr/>
        <p:txBody>
          <a:bodyPr/>
          <a:lstStyle/>
          <a:p>
            <a:r>
              <a:rPr lang="de-DE" dirty="0"/>
              <a:t>Strahlung</a:t>
            </a:r>
            <a:endParaRPr lang="de-AT" dirty="0"/>
          </a:p>
        </p:txBody>
      </p:sp>
      <p:sp>
        <p:nvSpPr>
          <p:cNvPr id="5" name="Fußzeilenplatzhalter 4"/>
          <p:cNvSpPr>
            <a:spLocks noGrp="1"/>
          </p:cNvSpPr>
          <p:nvPr>
            <p:ph type="ftr" sz="quarter" idx="3"/>
          </p:nvPr>
        </p:nvSpPr>
        <p:spPr/>
        <p:txBody>
          <a:bodyPr/>
          <a:lstStyle/>
          <a:p>
            <a:r>
              <a:rPr lang="de-DE" dirty="0"/>
              <a:t>Wetter im Gebirge</a:t>
            </a:r>
          </a:p>
        </p:txBody>
      </p:sp>
      <p:sp>
        <p:nvSpPr>
          <p:cNvPr id="6" name="Textplatzhalter 5"/>
          <p:cNvSpPr>
            <a:spLocks noGrp="1"/>
          </p:cNvSpPr>
          <p:nvPr>
            <p:ph type="body" sz="quarter" idx="19"/>
          </p:nvPr>
        </p:nvSpPr>
        <p:spPr/>
        <p:txBody>
          <a:bodyPr/>
          <a:lstStyle/>
          <a:p>
            <a:endParaRPr lang="de-AT"/>
          </a:p>
        </p:txBody>
      </p:sp>
      <p:sp>
        <p:nvSpPr>
          <p:cNvPr id="7" name="Textplatzhalter 6"/>
          <p:cNvSpPr>
            <a:spLocks noGrp="1"/>
          </p:cNvSpPr>
          <p:nvPr>
            <p:ph type="body" sz="quarter" idx="20"/>
          </p:nvPr>
        </p:nvSpPr>
        <p:spPr/>
        <p:txBody>
          <a:bodyPr/>
          <a:lstStyle/>
          <a:p>
            <a:pPr marL="0" indent="0">
              <a:lnSpc>
                <a:spcPct val="120000"/>
              </a:lnSpc>
              <a:buNone/>
            </a:pPr>
            <a:r>
              <a:rPr lang="de-DE" b="1" dirty="0"/>
              <a:t>Strahlungswinkel</a:t>
            </a:r>
          </a:p>
          <a:p>
            <a:pPr>
              <a:lnSpc>
                <a:spcPct val="110000"/>
              </a:lnSpc>
            </a:pPr>
            <a:r>
              <a:rPr lang="de-DE" sz="2400" dirty="0"/>
              <a:t>Äquator: Sonne trifft senkrecht auf die Erdoberfläche</a:t>
            </a:r>
          </a:p>
          <a:p>
            <a:pPr>
              <a:lnSpc>
                <a:spcPct val="110000"/>
              </a:lnSpc>
            </a:pPr>
            <a:r>
              <a:rPr lang="de-DE" sz="2400" dirty="0"/>
              <a:t>Pole: sehr flacher Einfallswinkel</a:t>
            </a:r>
          </a:p>
          <a:p>
            <a:pPr>
              <a:lnSpc>
                <a:spcPct val="120000"/>
              </a:lnSpc>
            </a:pPr>
            <a:endParaRPr lang="de-DE" dirty="0"/>
          </a:p>
        </p:txBody>
      </p:sp>
      <p:pic>
        <p:nvPicPr>
          <p:cNvPr id="11" name="Bildplatzhalter 10"/>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7" r="1407"/>
          <a:stretch>
            <a:fillRect/>
          </a:stretch>
        </p:blipFill>
        <p:spPr/>
      </p:pic>
    </p:spTree>
    <p:extLst>
      <p:ext uri="{BB962C8B-B14F-4D97-AF65-F5344CB8AC3E}">
        <p14:creationId xmlns:p14="http://schemas.microsoft.com/office/powerpoint/2010/main" val="1041549876"/>
      </p:ext>
    </p:extLst>
  </p:cSld>
  <p:clrMapOvr>
    <a:masterClrMapping/>
  </p:clrMapOvr>
</p:sld>
</file>

<file path=ppt/theme/theme1.xml><?xml version="1.0" encoding="utf-8"?>
<a:theme xmlns:a="http://schemas.openxmlformats.org/drawingml/2006/main" name="Level 2 – Pis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0"/>
          </a:schemeClr>
        </a:solidFill>
        <a:ln w="19050">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a:spPr>
      <a:bodyPr lIns="180000" rIns="90000" rtlCol="0" anchor="ctr"/>
      <a:lstStyle>
        <a:defPPr algn="l">
          <a:defRPr sz="4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wd_snowinstitute_download-vorlage_V1" id="{9DDC5136-AC93-9543-96D0-F82B91AB92B9}" vid="{05D783EB-3F07-094D-A2B1-18614819E021}"/>
    </a:ext>
  </a:extLst>
</a:theme>
</file>

<file path=ppt/theme/theme2.xml><?xml version="1.0" encoding="utf-8"?>
<a:theme xmlns:a="http://schemas.openxmlformats.org/drawingml/2006/main" name="Level 1 – Schu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0"/>
          </a:schemeClr>
        </a:solidFill>
        <a:ln w="19050">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a:spPr>
      <a:bodyPr lIns="180000" rIns="90000" rtlCol="0" anchor="ctr"/>
      <a:lstStyle>
        <a:defPPr algn="l">
          <a:defRPr sz="4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wd_snowinstitute_download-vorlage_V1" id="{9DDC5136-AC93-9543-96D0-F82B91AB92B9}" vid="{C9DE7FD1-5A23-4040-BC14-794FFF3DEA5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lwd_snowinstitute_download-vorlage_V1</Template>
  <TotalTime>0</TotalTime>
  <Words>3416</Words>
  <Application>Microsoft Office PowerPoint</Application>
  <PresentationFormat>Breitbild</PresentationFormat>
  <Paragraphs>349</Paragraphs>
  <Slides>35</Slides>
  <Notes>26</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35</vt:i4>
      </vt:variant>
    </vt:vector>
  </HeadingPairs>
  <TitlesOfParts>
    <vt:vector size="41" baseType="lpstr">
      <vt:lpstr>Arial</vt:lpstr>
      <vt:lpstr>Calibri</vt:lpstr>
      <vt:lpstr>Symbol</vt:lpstr>
      <vt:lpstr>Wingdings</vt:lpstr>
      <vt:lpstr>Level 2 – Piste</vt:lpstr>
      <vt:lpstr>Level 1 – Schule</vt:lpstr>
      <vt:lpstr>Wetter  im Gebirge</vt:lpstr>
      <vt:lpstr>PowerPoint-Präsentation</vt:lpstr>
      <vt:lpstr>PowerPoint-Präsentation</vt:lpstr>
      <vt:lpstr>Wetter</vt:lpstr>
      <vt:lpstr>PowerPoint-Präsentation</vt:lpstr>
      <vt:lpstr>Strahlung</vt:lpstr>
      <vt:lpstr>Strahlung</vt:lpstr>
      <vt:lpstr>Strahlung</vt:lpstr>
      <vt:lpstr>Strahlung</vt:lpstr>
      <vt:lpstr>Strahlung</vt:lpstr>
      <vt:lpstr>Strahlung</vt:lpstr>
      <vt:lpstr>PowerPoint-Präsentation</vt:lpstr>
      <vt:lpstr>Temperatur</vt:lpstr>
      <vt:lpstr>Temperatur</vt:lpstr>
      <vt:lpstr>Temperatur</vt:lpstr>
      <vt:lpstr>PowerPoint-Präsentation</vt:lpstr>
      <vt:lpstr>Luftdruck</vt:lpstr>
      <vt:lpstr>Luftdruck</vt:lpstr>
      <vt:lpstr>Luftdruck: Hoch- und Tiefdruckgebiete</vt:lpstr>
      <vt:lpstr>PowerPoint-Präsentation</vt:lpstr>
      <vt:lpstr>Wind</vt:lpstr>
      <vt:lpstr>Wind</vt:lpstr>
      <vt:lpstr>Wind</vt:lpstr>
      <vt:lpstr>Wind</vt:lpstr>
      <vt:lpstr>Wind</vt:lpstr>
      <vt:lpstr>PowerPoint-Präsentation</vt:lpstr>
      <vt:lpstr>Luftfeuchtigkeit</vt:lpstr>
      <vt:lpstr>Luftfeuchtigkeit</vt:lpstr>
      <vt:lpstr>Luftfeuchtigkeit</vt:lpstr>
      <vt:lpstr>PowerPoint-Präsentation</vt:lpstr>
      <vt:lpstr>Niederschlag</vt:lpstr>
      <vt:lpstr>Niederschlag</vt:lpstr>
      <vt:lpstr>Niederschlag</vt:lpstr>
      <vt:lpstr>Niederschlag</vt:lpstr>
      <vt:lpstr>Winter is coming!</vt:lpstr>
    </vt:vector>
  </TitlesOfParts>
  <Company>Land Tirol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Risikobewusstes  Freeriden</dc:title>
  <dc:creator>TSCHANHENZ Tamara</dc:creator>
  <cp:lastModifiedBy>Tamara Tschanhenz</cp:lastModifiedBy>
  <cp:revision>151</cp:revision>
  <dcterms:created xsi:type="dcterms:W3CDTF">2023-08-17T09:47:44Z</dcterms:created>
  <dcterms:modified xsi:type="dcterms:W3CDTF">2025-07-04T07:44:54Z</dcterms:modified>
</cp:coreProperties>
</file>